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1" r:id="rId1"/>
  </p:sldMasterIdLst>
  <p:notesMasterIdLst>
    <p:notesMasterId r:id="rId21"/>
  </p:notesMasterIdLst>
  <p:handoutMasterIdLst>
    <p:handoutMasterId r:id="rId22"/>
  </p:handoutMasterIdLst>
  <p:sldIdLst>
    <p:sldId id="938" r:id="rId2"/>
    <p:sldId id="1025" r:id="rId3"/>
    <p:sldId id="1056" r:id="rId4"/>
    <p:sldId id="1060" r:id="rId5"/>
    <p:sldId id="1052" r:id="rId6"/>
    <p:sldId id="1061" r:id="rId7"/>
    <p:sldId id="1053" r:id="rId8"/>
    <p:sldId id="1062" r:id="rId9"/>
    <p:sldId id="1057" r:id="rId10"/>
    <p:sldId id="1040" r:id="rId11"/>
    <p:sldId id="1064" r:id="rId12"/>
    <p:sldId id="1044" r:id="rId13"/>
    <p:sldId id="1063" r:id="rId14"/>
    <p:sldId id="1042" r:id="rId15"/>
    <p:sldId id="1058" r:id="rId16"/>
    <p:sldId id="1046" r:id="rId17"/>
    <p:sldId id="1051" r:id="rId18"/>
    <p:sldId id="1059" r:id="rId19"/>
    <p:sldId id="1054" r:id="rId20"/>
  </p:sldIdLst>
  <p:sldSz cx="8961438" cy="6721475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40">
          <p15:clr>
            <a:srgbClr val="A4A3A4"/>
          </p15:clr>
        </p15:guide>
        <p15:guide id="2" orient="horz" pos="1684">
          <p15:clr>
            <a:srgbClr val="A4A3A4"/>
          </p15:clr>
        </p15:guide>
        <p15:guide id="3" pos="6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ulozik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9BB400"/>
    <a:srgbClr val="A2AE00"/>
    <a:srgbClr val="91B800"/>
    <a:srgbClr val="89BA00"/>
    <a:srgbClr val="86B600"/>
    <a:srgbClr val="1C1C1C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4" autoAdjust="0"/>
    <p:restoredTop sz="95775" autoAdjust="0"/>
  </p:normalViewPr>
  <p:slideViewPr>
    <p:cSldViewPr snapToGrid="0">
      <p:cViewPr varScale="1">
        <p:scale>
          <a:sx n="67" d="100"/>
          <a:sy n="67" d="100"/>
        </p:scale>
        <p:origin x="1435" y="38"/>
      </p:cViewPr>
      <p:guideLst>
        <p:guide orient="horz" pos="3340"/>
        <p:guide orient="horz" pos="1684"/>
        <p:guide pos="6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38"/>
    </p:cViewPr>
  </p:sorterViewPr>
  <p:notesViewPr>
    <p:cSldViewPr snapToGrid="0">
      <p:cViewPr varScale="1">
        <p:scale>
          <a:sx n="74" d="100"/>
          <a:sy n="74" d="100"/>
        </p:scale>
        <p:origin x="-738" y="-90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8" tIns="45910" rIns="91818" bIns="45910" numCol="1" anchor="t" anchorCtr="0" compatLnSpc="1">
            <a:prstTxWarp prst="textNoShape">
              <a:avLst/>
            </a:prstTxWarp>
          </a:bodyPr>
          <a:lstStyle>
            <a:lvl1pPr defTabSz="918972" eaLnBrk="1" hangingPunct="1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8" tIns="45910" rIns="91818" bIns="45910" numCol="1" anchor="t" anchorCtr="0" compatLnSpc="1">
            <a:prstTxWarp prst="textNoShape">
              <a:avLst/>
            </a:prstTxWarp>
          </a:bodyPr>
          <a:lstStyle>
            <a:lvl1pPr algn="r" defTabSz="918972" eaLnBrk="1" hangingPunct="1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FFD953C-2108-4E56-9F92-02F5F1F8CCA2}" type="datetime1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8" tIns="45910" rIns="91818" bIns="45910" numCol="1" anchor="b" anchorCtr="0" compatLnSpc="1">
            <a:prstTxWarp prst="textNoShape">
              <a:avLst/>
            </a:prstTxWarp>
          </a:bodyPr>
          <a:lstStyle>
            <a:lvl1pPr defTabSz="918972" eaLnBrk="1" hangingPunct="1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9538"/>
            <a:ext cx="4302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8" tIns="45910" rIns="91818" bIns="45910" numCol="1" anchor="b" anchorCtr="0" compatLnSpc="1">
            <a:prstTxWarp prst="textNoShape">
              <a:avLst/>
            </a:prstTxWarp>
          </a:bodyPr>
          <a:lstStyle>
            <a:lvl1pPr algn="r" defTabSz="918972" eaLnBrk="1" hangingPunct="1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0979A01-08B2-429F-BE2D-55AD6990D2F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8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2038" y="874713"/>
            <a:ext cx="7742237" cy="5808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89038" y="254000"/>
            <a:ext cx="7583487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noProof="0" smtClean="0"/>
              <a:t>Click to edit Master text styles</a:t>
            </a:r>
          </a:p>
        </p:txBody>
      </p:sp>
      <p:sp>
        <p:nvSpPr>
          <p:cNvPr id="5126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8972" eaLnBrk="1" hangingPunct="1">
              <a:spcBef>
                <a:spcPct val="0"/>
              </a:spcBef>
              <a:buClrTx/>
              <a:defRPr sz="800"/>
            </a:lvl1pPr>
          </a:lstStyle>
          <a:p>
            <a:pPr>
              <a:defRPr/>
            </a:pPr>
            <a:r>
              <a:rPr lang="de-DE"/>
              <a:t>031212MVA2_022126_003_k</a:t>
            </a:r>
          </a:p>
        </p:txBody>
      </p:sp>
      <p:sp>
        <p:nvSpPr>
          <p:cNvPr id="5127" name="pg num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8972" eaLnBrk="1" hangingPunct="1">
              <a:spcBef>
                <a:spcPct val="0"/>
              </a:spcBef>
              <a:buClrTx/>
              <a:defRPr sz="1200"/>
            </a:lvl1pPr>
          </a:lstStyle>
          <a:p>
            <a:pPr>
              <a:defRPr/>
            </a:pPr>
            <a:fld id="{2924C0E6-CA3F-4BF0-A1F0-20618F2818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137" name="McK Separator" hidden="1"/>
          <p:cNvSpPr>
            <a:spLocks noChangeShapeType="1"/>
          </p:cNvSpPr>
          <p:nvPr/>
        </p:nvSpPr>
        <p:spPr bwMode="auto">
          <a:xfrm>
            <a:off x="1189038" y="1031875"/>
            <a:ext cx="7591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702" tIns="46351" rIns="92702" bIns="46351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25728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517224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3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6354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BF7BF76B-E1FB-4C45-96FF-33BAA59CACC4}" type="slidenum">
              <a:rPr lang="de-DE" sz="1200"/>
              <a:pPr algn="r" defTabSz="917575"/>
              <a:t>11</a:t>
            </a:fld>
            <a:endParaRPr lang="de-DE" sz="1200"/>
          </a:p>
        </p:txBody>
      </p:sp>
      <p:sp>
        <p:nvSpPr>
          <p:cNvPr id="163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6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71303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3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6354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BF7BF76B-E1FB-4C45-96FF-33BAA59CACC4}" type="slidenum">
              <a:rPr lang="de-DE" sz="1200"/>
              <a:pPr algn="r" defTabSz="917575"/>
              <a:t>12</a:t>
            </a:fld>
            <a:endParaRPr lang="de-DE" sz="1200"/>
          </a:p>
        </p:txBody>
      </p:sp>
      <p:sp>
        <p:nvSpPr>
          <p:cNvPr id="163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6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92990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01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8402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0316CD07-1DE2-47C2-8D37-73B25B565694}" type="slidenum">
              <a:rPr lang="de-DE" sz="1200"/>
              <a:pPr algn="r" defTabSz="917575"/>
              <a:t>13</a:t>
            </a:fld>
            <a:endParaRPr lang="de-DE" sz="1200"/>
          </a:p>
        </p:txBody>
      </p:sp>
      <p:sp>
        <p:nvSpPr>
          <p:cNvPr id="163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8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84035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14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056625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49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40450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E8985950-0D34-4657-8597-036E36E0D9B4}" type="slidenum">
              <a:rPr lang="de-DE" sz="1200"/>
              <a:pPr algn="r" defTabSz="917575"/>
              <a:t>15</a:t>
            </a:fld>
            <a:endParaRPr lang="de-DE" sz="1200"/>
          </a:p>
        </p:txBody>
      </p:sp>
      <p:sp>
        <p:nvSpPr>
          <p:cNvPr id="164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40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7922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7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42498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FF7B0E10-E69B-4E02-91A4-8036E8E62DF6}" type="slidenum">
              <a:rPr lang="de-DE" sz="1200"/>
              <a:pPr algn="r" defTabSz="917575"/>
              <a:t>16</a:t>
            </a:fld>
            <a:endParaRPr lang="de-DE" sz="1200"/>
          </a:p>
        </p:txBody>
      </p:sp>
      <p:sp>
        <p:nvSpPr>
          <p:cNvPr id="164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42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81105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17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91114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7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42498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FF7B0E10-E69B-4E02-91A4-8036E8E62DF6}" type="slidenum">
              <a:rPr lang="de-DE" sz="1200"/>
              <a:pPr algn="r" defTabSz="917575"/>
              <a:t>18</a:t>
            </a:fld>
            <a:endParaRPr lang="de-DE" sz="1200"/>
          </a:p>
        </p:txBody>
      </p:sp>
      <p:sp>
        <p:nvSpPr>
          <p:cNvPr id="164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42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8285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1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6522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2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9201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27650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CFBE35BB-1C58-4317-B5E3-3E890D6A86BF}" type="slidenum">
              <a:rPr lang="de-DE" sz="1200"/>
              <a:pPr algn="r" defTabSz="917575"/>
              <a:t>3</a:t>
            </a:fld>
            <a:endParaRPr lang="de-DE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3226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5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1827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5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44546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80B2569A-E258-469B-A8A5-2F3B79C31067}" type="slidenum">
              <a:rPr lang="de-DE" sz="1200"/>
              <a:pPr algn="r" defTabSz="917575"/>
              <a:t>7</a:t>
            </a:fld>
            <a:endParaRPr lang="de-DE" sz="1200"/>
          </a:p>
        </p:txBody>
      </p:sp>
      <p:sp>
        <p:nvSpPr>
          <p:cNvPr id="164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44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3876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oc id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7575"/>
            <a:r>
              <a:rPr lang="de-DE" smtClean="0"/>
              <a:t>031212MVA2_022126_003_k</a:t>
            </a:r>
          </a:p>
        </p:txBody>
      </p:sp>
      <p:sp>
        <p:nvSpPr>
          <p:cNvPr id="19458" name="pg num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97DEEAC-A465-4434-B7E6-4A1FD9D84104}" type="slidenum">
              <a:rPr lang="de-DE" smtClean="0"/>
              <a:pPr defTabSz="917575"/>
              <a:t>8</a:t>
            </a:fld>
            <a:endParaRPr 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85466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5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4306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1CC188F4-1BE0-40D0-8157-AB69D813D3D8}" type="slidenum">
              <a:rPr lang="de-DE" sz="1200"/>
              <a:pPr algn="r" defTabSz="917575"/>
              <a:t>9</a:t>
            </a:fld>
            <a:endParaRPr lang="de-DE" sz="1200"/>
          </a:p>
        </p:txBody>
      </p:sp>
      <p:sp>
        <p:nvSpPr>
          <p:cNvPr id="163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4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17766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3" name="doc id"/>
          <p:cNvSpPr txBox="1">
            <a:spLocks noGrp="1" noChangeArrowheads="1"/>
          </p:cNvSpPr>
          <p:nvPr/>
        </p:nvSpPr>
        <p:spPr bwMode="auto">
          <a:xfrm>
            <a:off x="8248650" y="34925"/>
            <a:ext cx="137001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algn="r" defTabSz="917575"/>
            <a:r>
              <a:rPr lang="de-DE" sz="800"/>
              <a:t>031212MVA2_022126_003_k</a:t>
            </a:r>
          </a:p>
        </p:txBody>
      </p:sp>
      <p:sp>
        <p:nvSpPr>
          <p:cNvPr id="1636354" name="pg num"/>
          <p:cNvSpPr txBox="1">
            <a:spLocks noGrp="1" noChangeArrowheads="1"/>
          </p:cNvSpPr>
          <p:nvPr/>
        </p:nvSpPr>
        <p:spPr bwMode="auto">
          <a:xfrm>
            <a:off x="8828088" y="6478588"/>
            <a:ext cx="790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 defTabSz="917575"/>
            <a:fld id="{BF7BF76B-E1FB-4C45-96FF-33BAA59CACC4}" type="slidenum">
              <a:rPr lang="de-DE" sz="1200"/>
              <a:pPr algn="r" defTabSz="917575"/>
              <a:t>10</a:t>
            </a:fld>
            <a:endParaRPr lang="de-DE" sz="1200"/>
          </a:p>
        </p:txBody>
      </p:sp>
      <p:sp>
        <p:nvSpPr>
          <p:cNvPr id="163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0"/>
            <a:ext cx="3395662" cy="2547938"/>
          </a:xfrm>
          <a:ln/>
        </p:spPr>
      </p:sp>
      <p:sp>
        <p:nvSpPr>
          <p:cNvPr id="1636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8975"/>
            <a:ext cx="7391400" cy="2254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6670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400175"/>
            <a:ext cx="8961438" cy="4148138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7446963" cy="140017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05700" y="0"/>
            <a:ext cx="1455738" cy="1400175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-3175" y="1136650"/>
            <a:ext cx="748188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pic>
        <p:nvPicPr>
          <p:cNvPr id="7" name="Picture 7" descr="logo_neu_kle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4713" y="5786438"/>
            <a:ext cx="26003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3088" y="1143000"/>
            <a:ext cx="923925" cy="271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9601" tIns="44802" rIns="89601" bIns="44802">
            <a:spAutoFit/>
          </a:bodyPr>
          <a:lstStyle/>
          <a:p>
            <a:pPr marL="298450" indent="-298450" defTabSz="895350" eaLnBrk="0" hangingPunct="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de-DE" sz="1200">
                <a:solidFill>
                  <a:schemeClr val="bg1"/>
                </a:solidFill>
              </a:rPr>
              <a:t>Ort, Datum</a:t>
            </a:r>
          </a:p>
        </p:txBody>
      </p:sp>
      <p:grpSp>
        <p:nvGrpSpPr>
          <p:cNvPr id="9" name="McK Slide Elements"/>
          <p:cNvGrpSpPr>
            <a:grpSpLocks/>
          </p:cNvGrpSpPr>
          <p:nvPr userDrawn="1"/>
        </p:nvGrpSpPr>
        <p:grpSpPr bwMode="auto">
          <a:xfrm>
            <a:off x="525463" y="1120775"/>
            <a:ext cx="8275637" cy="5573713"/>
            <a:chOff x="331" y="706"/>
            <a:chExt cx="5213" cy="3511"/>
          </a:xfrm>
        </p:grpSpPr>
        <p:sp>
          <p:nvSpPr>
            <p:cNvPr id="10" name="McK Source" hidden="1"/>
            <p:cNvSpPr txBox="1">
              <a:spLocks noChangeArrowheads="1"/>
            </p:cNvSpPr>
            <p:nvPr userDrawn="1"/>
          </p:nvSpPr>
          <p:spPr bwMode="auto">
            <a:xfrm>
              <a:off x="399" y="4102"/>
              <a:ext cx="51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574675" indent="-574675" defTabSz="895350">
                <a:tabLst>
                  <a:tab pos="533400" algn="r"/>
                </a:tabLst>
                <a:defRPr/>
              </a:pPr>
              <a:r>
                <a:rPr lang="de-DE" sz="1200">
                  <a:solidFill>
                    <a:schemeClr val="bg1"/>
                  </a:solidFill>
                </a:rPr>
                <a:t>	Quelle:	Projektgruppe 5.1, LAA Sachsen IIc</a:t>
              </a:r>
            </a:p>
          </p:txBody>
        </p:sp>
        <p:sp>
          <p:nvSpPr>
            <p:cNvPr id="11" name="McK Measure" hidden="1"/>
            <p:cNvSpPr txBox="1">
              <a:spLocks noChangeArrowheads="1"/>
            </p:cNvSpPr>
            <p:nvPr userDrawn="1"/>
          </p:nvSpPr>
          <p:spPr bwMode="auto">
            <a:xfrm>
              <a:off x="331" y="706"/>
              <a:ext cx="504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3570" tIns="0" rIns="93570" bIns="0">
              <a:spAutoFit/>
            </a:bodyPr>
            <a:lstStyle/>
            <a:p>
              <a:pPr defTabSz="912813">
                <a:defRPr/>
              </a:pPr>
              <a:r>
                <a:rPr lang="de-DE"/>
                <a:t>Unit of measure</a:t>
              </a:r>
            </a:p>
          </p:txBody>
        </p:sp>
        <p:grpSp>
          <p:nvGrpSpPr>
            <p:cNvPr id="12" name="McK Legend Boxes" hidden="1"/>
            <p:cNvGrpSpPr>
              <a:grpSpLocks/>
            </p:cNvGrpSpPr>
            <p:nvPr userDrawn="1"/>
          </p:nvGrpSpPr>
          <p:grpSpPr bwMode="auto">
            <a:xfrm>
              <a:off x="4730" y="713"/>
              <a:ext cx="642" cy="620"/>
              <a:chOff x="4902" y="169"/>
              <a:chExt cx="642" cy="620"/>
            </a:xfrm>
          </p:grpSpPr>
          <p:sp>
            <p:nvSpPr>
              <p:cNvPr id="14" name="Rectangle 13" hidden="1"/>
              <p:cNvSpPr>
                <a:spLocks noChangeArrowheads="1"/>
              </p:cNvSpPr>
              <p:nvPr userDrawn="1"/>
            </p:nvSpPr>
            <p:spPr bwMode="auto">
              <a:xfrm>
                <a:off x="4902" y="178"/>
                <a:ext cx="211" cy="11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5" name="Rectangle 14" hidden="1"/>
              <p:cNvSpPr>
                <a:spLocks noChangeArrowheads="1"/>
              </p:cNvSpPr>
              <p:nvPr userDrawn="1"/>
            </p:nvSpPr>
            <p:spPr bwMode="auto">
              <a:xfrm>
                <a:off x="4902" y="340"/>
                <a:ext cx="211" cy="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6" name="Rectangle 15" hidden="1"/>
              <p:cNvSpPr>
                <a:spLocks noChangeArrowheads="1"/>
              </p:cNvSpPr>
              <p:nvPr userDrawn="1"/>
            </p:nvSpPr>
            <p:spPr bwMode="auto">
              <a:xfrm>
                <a:off x="5172" y="169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7" name="Rectangle 16" hidden="1"/>
              <p:cNvSpPr>
                <a:spLocks noChangeArrowheads="1"/>
              </p:cNvSpPr>
              <p:nvPr userDrawn="1"/>
            </p:nvSpPr>
            <p:spPr bwMode="auto">
              <a:xfrm>
                <a:off x="5172" y="331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8" name="Rectangle 17" hidden="1"/>
              <p:cNvSpPr>
                <a:spLocks noChangeArrowheads="1"/>
              </p:cNvSpPr>
              <p:nvPr userDrawn="1"/>
            </p:nvSpPr>
            <p:spPr bwMode="auto">
              <a:xfrm>
                <a:off x="5172" y="493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9" name="Rectangle 18" hidden="1"/>
              <p:cNvSpPr>
                <a:spLocks noChangeArrowheads="1"/>
              </p:cNvSpPr>
              <p:nvPr userDrawn="1"/>
            </p:nvSpPr>
            <p:spPr bwMode="auto">
              <a:xfrm>
                <a:off x="4902" y="502"/>
                <a:ext cx="211" cy="116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20" name="Rectangle 19" hidden="1"/>
              <p:cNvSpPr>
                <a:spLocks noChangeArrowheads="1"/>
              </p:cNvSpPr>
              <p:nvPr userDrawn="1"/>
            </p:nvSpPr>
            <p:spPr bwMode="auto">
              <a:xfrm>
                <a:off x="5172" y="655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21" name="Rectangle 20" hidden="1"/>
              <p:cNvSpPr>
                <a:spLocks noChangeArrowheads="1"/>
              </p:cNvSpPr>
              <p:nvPr userDrawn="1"/>
            </p:nvSpPr>
            <p:spPr bwMode="auto">
              <a:xfrm>
                <a:off x="4902" y="664"/>
                <a:ext cx="211" cy="11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</p:grpSp>
        <p:sp>
          <p:nvSpPr>
            <p:cNvPr id="13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399" y="3900"/>
              <a:ext cx="51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574675" indent="-574675" defTabSz="895350">
                <a:tabLst>
                  <a:tab pos="533400" algn="r"/>
                </a:tabLst>
                <a:defRPr/>
              </a:pPr>
              <a:r>
                <a:rPr lang="de-DE" sz="1200"/>
                <a:t>	*	Footnote</a:t>
              </a:r>
            </a:p>
          </p:txBody>
        </p:sp>
      </p:grpSp>
      <p:sp>
        <p:nvSpPr>
          <p:cNvPr id="22" name="Text Box 22"/>
          <p:cNvSpPr txBox="1">
            <a:spLocks noChangeArrowheads="1"/>
          </p:cNvSpPr>
          <p:nvPr userDrawn="1"/>
        </p:nvSpPr>
        <p:spPr bwMode="auto">
          <a:xfrm>
            <a:off x="615950" y="6427788"/>
            <a:ext cx="398303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10" tIns="45705" rIns="91410" bIns="45705">
            <a:spAutoFit/>
          </a:bodyPr>
          <a:lstStyle/>
          <a:p>
            <a:pPr algn="ctr">
              <a:defRPr/>
            </a:pPr>
            <a:r>
              <a:rPr lang="de-DE" sz="1200">
                <a:solidFill>
                  <a:schemeClr val="bg1"/>
                </a:solidFill>
              </a:rPr>
              <a:t>Marketing – Chancen und Herausforderungen für die BA</a:t>
            </a:r>
          </a:p>
        </p:txBody>
      </p:sp>
      <p:sp>
        <p:nvSpPr>
          <p:cNvPr id="1411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61975" y="219075"/>
            <a:ext cx="6664325" cy="8350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44468-76C2-4B40-8DD1-FBF472971E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97638" y="1023938"/>
            <a:ext cx="1981200" cy="51911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2450" y="1023938"/>
            <a:ext cx="5792788" cy="51911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6522-692C-4BC8-90A5-CBCF4D7834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450" y="1023938"/>
            <a:ext cx="7427913" cy="512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6738" y="1636713"/>
            <a:ext cx="3879850" cy="45783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98988" y="1636713"/>
            <a:ext cx="3879850" cy="2212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98988" y="4002088"/>
            <a:ext cx="3879850" cy="2212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3B5BF-6729-4556-9094-221348C6E8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4C97A-E3C1-4C45-86F3-FCB8CCE5FD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025" y="4319588"/>
            <a:ext cx="7616825" cy="13350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8025" y="2849563"/>
            <a:ext cx="7616825" cy="14700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21309-E46C-46B3-A517-F9D232F543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636713"/>
            <a:ext cx="3879850" cy="4578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8988" y="1636713"/>
            <a:ext cx="3879850" cy="4578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E7B93-8D1E-44A1-BE11-B305CB5BCF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5" y="269875"/>
            <a:ext cx="8066088" cy="1119188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7675" y="1504950"/>
            <a:ext cx="3959225" cy="627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47675" y="2132013"/>
            <a:ext cx="3959225" cy="3871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552950" y="1504950"/>
            <a:ext cx="3960813" cy="627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52950" y="2132013"/>
            <a:ext cx="3960813" cy="3871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27316-DB1D-4320-AF82-A849B46A23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17E81-2BBF-4E0B-9238-9AA11219F0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01339-E3EE-401B-A517-129492D8DB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5" y="268288"/>
            <a:ext cx="2947988" cy="11382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03613" y="268288"/>
            <a:ext cx="5010150" cy="5735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47675" y="1406525"/>
            <a:ext cx="2947988" cy="4597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30CF-1C83-41AF-9DFA-C3C43E8169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5775" y="4705350"/>
            <a:ext cx="5376863" cy="5556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55775" y="600075"/>
            <a:ext cx="5376863" cy="40338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55775" y="5260975"/>
            <a:ext cx="5376863" cy="7889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22A09-C36F-4E0A-B211-C71E2699D7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050" name="Rectangle 2"/>
          <p:cNvSpPr>
            <a:spLocks noChangeArrowheads="1"/>
          </p:cNvSpPr>
          <p:nvPr/>
        </p:nvSpPr>
        <p:spPr bwMode="auto">
          <a:xfrm>
            <a:off x="674688" y="6457950"/>
            <a:ext cx="7323137" cy="263525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2450" y="1023938"/>
            <a:ext cx="742791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01" tIns="44802" rIns="89601" bIns="4480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636713"/>
            <a:ext cx="79121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01" tIns="44802" rIns="89601" bIns="44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410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01" tIns="44802" rIns="89601" bIns="4480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/>
            </a:lvl1pPr>
          </a:lstStyle>
          <a:p>
            <a:pPr>
              <a:defRPr/>
            </a:pPr>
            <a:r>
              <a:rPr lang="de-DE" smtClean="0"/>
              <a:t>Agentur für Arbeit Heilbronn</a:t>
            </a:r>
            <a:endParaRPr lang="de-DE"/>
          </a:p>
        </p:txBody>
      </p:sp>
      <p:sp>
        <p:nvSpPr>
          <p:cNvPr id="1410054" name="Rectangle 6"/>
          <p:cNvSpPr>
            <a:spLocks noChangeArrowheads="1"/>
          </p:cNvSpPr>
          <p:nvPr/>
        </p:nvSpPr>
        <p:spPr bwMode="auto">
          <a:xfrm>
            <a:off x="2035175" y="0"/>
            <a:ext cx="4456113" cy="99377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1410055" name="Rectangle 7"/>
          <p:cNvSpPr>
            <a:spLocks noChangeArrowheads="1"/>
          </p:cNvSpPr>
          <p:nvPr/>
        </p:nvSpPr>
        <p:spPr bwMode="auto">
          <a:xfrm>
            <a:off x="8031163" y="0"/>
            <a:ext cx="930275" cy="993775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1410056" name="Rectangle 8"/>
          <p:cNvSpPr>
            <a:spLocks noChangeArrowheads="1"/>
          </p:cNvSpPr>
          <p:nvPr/>
        </p:nvSpPr>
        <p:spPr bwMode="auto">
          <a:xfrm>
            <a:off x="8056563" y="6457950"/>
            <a:ext cx="904875" cy="263525"/>
          </a:xfrm>
          <a:prstGeom prst="rect">
            <a:avLst/>
          </a:prstGeom>
          <a:solidFill>
            <a:srgbClr val="D1D3D4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pic>
        <p:nvPicPr>
          <p:cNvPr id="1033" name="Picture 9" descr="logo_neu_klein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1775" y="344488"/>
            <a:ext cx="14795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0058" name="Line 10"/>
          <p:cNvSpPr>
            <a:spLocks noChangeShapeType="1"/>
          </p:cNvSpPr>
          <p:nvPr/>
        </p:nvSpPr>
        <p:spPr bwMode="auto">
          <a:xfrm>
            <a:off x="677863" y="1555750"/>
            <a:ext cx="73279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defRPr/>
            </a:pPr>
            <a:endParaRPr lang="de-DE"/>
          </a:p>
        </p:txBody>
      </p:sp>
      <p:sp>
        <p:nvSpPr>
          <p:cNvPr id="1410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601" tIns="44802" rIns="89601" bIns="4480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pPr>
              <a:defRPr/>
            </a:pPr>
            <a:fld id="{BFBDA041-88C6-4988-910F-0AA39D5090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410060" name="Text Box 12"/>
          <p:cNvSpPr txBox="1">
            <a:spLocks noChangeArrowheads="1"/>
          </p:cNvSpPr>
          <p:nvPr/>
        </p:nvSpPr>
        <p:spPr bwMode="auto">
          <a:xfrm>
            <a:off x="8099425" y="6459538"/>
            <a:ext cx="461963" cy="239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9601" tIns="44802" rIns="89601" bIns="44802">
            <a:spAutoFit/>
          </a:bodyPr>
          <a:lstStyle/>
          <a:p>
            <a:pPr marL="298450" indent="-298450" defTabSz="895350" eaLnBrk="0" hangingPunct="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de-DE" sz="1000"/>
              <a:t>Seite</a:t>
            </a:r>
          </a:p>
        </p:txBody>
      </p:sp>
      <p:grpSp>
        <p:nvGrpSpPr>
          <p:cNvPr id="1037" name="McK Slide Elements"/>
          <p:cNvGrpSpPr>
            <a:grpSpLocks/>
          </p:cNvGrpSpPr>
          <p:nvPr userDrawn="1"/>
        </p:nvGrpSpPr>
        <p:grpSpPr bwMode="auto">
          <a:xfrm>
            <a:off x="525463" y="1120775"/>
            <a:ext cx="8275637" cy="5573713"/>
            <a:chOff x="331" y="706"/>
            <a:chExt cx="5213" cy="3511"/>
          </a:xfrm>
        </p:grpSpPr>
        <p:sp>
          <p:nvSpPr>
            <p:cNvPr id="1410063" name="McK Source" hidden="1"/>
            <p:cNvSpPr txBox="1">
              <a:spLocks noChangeArrowheads="1"/>
            </p:cNvSpPr>
            <p:nvPr userDrawn="1"/>
          </p:nvSpPr>
          <p:spPr bwMode="auto">
            <a:xfrm>
              <a:off x="399" y="4102"/>
              <a:ext cx="51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574675" indent="-574675" defTabSz="895350">
                <a:tabLst>
                  <a:tab pos="533400" algn="r"/>
                </a:tabLst>
                <a:defRPr/>
              </a:pPr>
              <a:r>
                <a:rPr lang="de-DE" sz="1200">
                  <a:solidFill>
                    <a:schemeClr val="bg1"/>
                  </a:solidFill>
                </a:rPr>
                <a:t>	Quelle:	Projektgruppe 5.1, LAA Sachsen IIc</a:t>
              </a:r>
            </a:p>
          </p:txBody>
        </p:sp>
        <p:sp>
          <p:nvSpPr>
            <p:cNvPr id="1410064" name="McK Measure" hidden="1"/>
            <p:cNvSpPr txBox="1">
              <a:spLocks noChangeArrowheads="1"/>
            </p:cNvSpPr>
            <p:nvPr userDrawn="1"/>
          </p:nvSpPr>
          <p:spPr bwMode="auto">
            <a:xfrm>
              <a:off x="331" y="706"/>
              <a:ext cx="504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3570" tIns="0" rIns="93570" bIns="0">
              <a:spAutoFit/>
            </a:bodyPr>
            <a:lstStyle/>
            <a:p>
              <a:pPr defTabSz="912813">
                <a:defRPr/>
              </a:pPr>
              <a:r>
                <a:rPr lang="de-DE"/>
                <a:t>Unit of measure</a:t>
              </a:r>
            </a:p>
          </p:txBody>
        </p:sp>
        <p:grpSp>
          <p:nvGrpSpPr>
            <p:cNvPr id="1041" name="McK Legend Boxes" hidden="1"/>
            <p:cNvGrpSpPr>
              <a:grpSpLocks/>
            </p:cNvGrpSpPr>
            <p:nvPr userDrawn="1"/>
          </p:nvGrpSpPr>
          <p:grpSpPr bwMode="auto">
            <a:xfrm>
              <a:off x="4730" y="713"/>
              <a:ext cx="642" cy="619"/>
              <a:chOff x="4902" y="169"/>
              <a:chExt cx="642" cy="620"/>
            </a:xfrm>
          </p:grpSpPr>
          <p:sp>
            <p:nvSpPr>
              <p:cNvPr id="1410066" name="Rectangle 18" hidden="1"/>
              <p:cNvSpPr>
                <a:spLocks noChangeArrowheads="1"/>
              </p:cNvSpPr>
              <p:nvPr userDrawn="1"/>
            </p:nvSpPr>
            <p:spPr bwMode="auto">
              <a:xfrm>
                <a:off x="4902" y="178"/>
                <a:ext cx="211" cy="11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410067" name="Rectangle 19" hidden="1"/>
              <p:cNvSpPr>
                <a:spLocks noChangeArrowheads="1"/>
              </p:cNvSpPr>
              <p:nvPr userDrawn="1"/>
            </p:nvSpPr>
            <p:spPr bwMode="auto">
              <a:xfrm>
                <a:off x="4902" y="340"/>
                <a:ext cx="211" cy="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410068" name="Rectangle 20" hidden="1"/>
              <p:cNvSpPr>
                <a:spLocks noChangeArrowheads="1"/>
              </p:cNvSpPr>
              <p:nvPr userDrawn="1"/>
            </p:nvSpPr>
            <p:spPr bwMode="auto">
              <a:xfrm>
                <a:off x="5172" y="169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410069" name="Rectangle 21" hidden="1"/>
              <p:cNvSpPr>
                <a:spLocks noChangeArrowheads="1"/>
              </p:cNvSpPr>
              <p:nvPr userDrawn="1"/>
            </p:nvSpPr>
            <p:spPr bwMode="auto">
              <a:xfrm>
                <a:off x="5172" y="331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410070" name="Rectangle 22" hidden="1"/>
              <p:cNvSpPr>
                <a:spLocks noChangeArrowheads="1"/>
              </p:cNvSpPr>
              <p:nvPr userDrawn="1"/>
            </p:nvSpPr>
            <p:spPr bwMode="auto">
              <a:xfrm>
                <a:off x="5172" y="493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410071" name="Rectangle 23" hidden="1"/>
              <p:cNvSpPr>
                <a:spLocks noChangeArrowheads="1"/>
              </p:cNvSpPr>
              <p:nvPr userDrawn="1"/>
            </p:nvSpPr>
            <p:spPr bwMode="auto">
              <a:xfrm>
                <a:off x="4902" y="502"/>
                <a:ext cx="211" cy="116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  <p:sp>
            <p:nvSpPr>
              <p:cNvPr id="1410072" name="Rectangle 24" hidden="1"/>
              <p:cNvSpPr>
                <a:spLocks noChangeArrowheads="1"/>
              </p:cNvSpPr>
              <p:nvPr userDrawn="1"/>
            </p:nvSpPr>
            <p:spPr bwMode="auto">
              <a:xfrm>
                <a:off x="5172" y="655"/>
                <a:ext cx="37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892175" eaLnBrk="0" hangingPunct="0">
                  <a:defRPr/>
                </a:pPr>
                <a:r>
                  <a:rPr lang="en-US" sz="1400"/>
                  <a:t>Legend</a:t>
                </a:r>
              </a:p>
            </p:txBody>
          </p:sp>
          <p:sp>
            <p:nvSpPr>
              <p:cNvPr id="1410073" name="Rectangle 25" hidden="1"/>
              <p:cNvSpPr>
                <a:spLocks noChangeArrowheads="1"/>
              </p:cNvSpPr>
              <p:nvPr userDrawn="1"/>
            </p:nvSpPr>
            <p:spPr bwMode="auto">
              <a:xfrm>
                <a:off x="4902" y="664"/>
                <a:ext cx="211" cy="11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1"/>
                  </a:buClr>
                  <a:defRPr/>
                </a:pPr>
                <a:endParaRPr lang="de-DE"/>
              </a:p>
            </p:txBody>
          </p:sp>
        </p:grpSp>
        <p:sp>
          <p:nvSpPr>
            <p:cNvPr id="1410074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399" y="3900"/>
              <a:ext cx="514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574675" indent="-574675" defTabSz="895350">
                <a:tabLst>
                  <a:tab pos="533400" algn="r"/>
                </a:tabLst>
                <a:defRPr/>
              </a:pPr>
              <a:r>
                <a:rPr lang="de-DE" sz="1200"/>
                <a:t>	*	Footnote</a:t>
              </a:r>
            </a:p>
          </p:txBody>
        </p:sp>
      </p:grpSp>
      <p:pic>
        <p:nvPicPr>
          <p:cNvPr id="1038" name="Picture 29" descr="Agentur füe Arbeit Heilbronn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534150" y="14288"/>
            <a:ext cx="143986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</p:sldLayoutIdLst>
  <p:transition spd="slow">
    <p:zoom/>
  </p:transition>
  <p:timing>
    <p:tnLst>
      <p:par>
        <p:cTn id="1" dur="indefinite" restart="never" nodeType="tmRoot"/>
      </p:par>
    </p:tnLst>
  </p:timing>
  <p:hf hdr="0" ftr="0"/>
  <p:txStyles>
    <p:titleStyle>
      <a:lvl1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l" defTabSz="89535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l" defTabSz="895350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l" defTabSz="895350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l" defTabSz="895350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l" defTabSz="895350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36550" indent="-336550" algn="l" defTabSz="895350" rtl="0" eaLnBrk="0" fontAlgn="base" hangingPunct="0">
        <a:spcBef>
          <a:spcPct val="40000"/>
        </a:spcBef>
        <a:spcAft>
          <a:spcPct val="0"/>
        </a:spcAft>
        <a:buFont typeface="Arial Unicode MS"/>
        <a:buBlip>
          <a:blip r:embed="rId16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22288" indent="-184150" algn="l" defTabSz="895350" rtl="0" eaLnBrk="0" fontAlgn="base" hangingPunct="0">
        <a:spcBef>
          <a:spcPct val="40000"/>
        </a:spcBef>
        <a:spcAft>
          <a:spcPct val="0"/>
        </a:spcAft>
        <a:buFont typeface="Arial Unicode MS"/>
        <a:buChar char="-"/>
        <a:defRPr sz="1600">
          <a:solidFill>
            <a:schemeClr val="tx1"/>
          </a:solidFill>
          <a:latin typeface="+mn-lt"/>
        </a:defRPr>
      </a:lvl2pPr>
      <a:lvl3pPr marL="690563" indent="-166688" algn="l" defTabSz="895350" rtl="0" eaLnBrk="0" fontAlgn="base" hangingPunct="0">
        <a:spcBef>
          <a:spcPct val="40000"/>
        </a:spcBef>
        <a:spcAft>
          <a:spcPct val="0"/>
        </a:spcAft>
        <a:buFont typeface="Arial Unicode MS"/>
        <a:buChar char="-"/>
        <a:defRPr sz="1400">
          <a:solidFill>
            <a:schemeClr val="tx1"/>
          </a:solidFill>
          <a:latin typeface="+mn-lt"/>
        </a:defRPr>
      </a:lvl3pPr>
      <a:lvl4pPr marL="1568450" indent="-223838" algn="l" defTabSz="89535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16125" indent="-223838" algn="l" defTabSz="895350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473325" indent="-223838" algn="l" defTabSz="89535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30525" indent="-223838" algn="l" defTabSz="89535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387725" indent="-223838" algn="l" defTabSz="89535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44925" indent="-223838" algn="l" defTabSz="895350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5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s://www.bing.com/images/search?view=detailV2&amp;ccid=/y4DkYqo&amp;id=1EBAF38FE6A0FED556B222DDF74B3BEAD47AB43D&amp;thid=OIP._y4DkYqofjbuDl6eE2Id_gHaEK&amp;mediaurl=https://www.srf.ch/var/storage/images/auftritte/news/bilder/2015/05/26/node_7075450/87897760-2-ger-DE/image_span12.jpg&amp;exph=352&amp;expw=626&amp;q=Fahrplan&amp;simid=608041889950531699&amp;selectedIndex=120&amp;adlt=stric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chnupperstudium@hs-heilbronn.de" TargetMode="External"/><Relationship Id="rId2" Type="http://schemas.openxmlformats.org/officeDocument/2006/relationships/hyperlink" Target="http://www.abiunddann-stuttgart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www.studieninfotag.d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eilbronn.berufsberatung@arbeitsagentur.d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B05F64A-24A0-4677-82ED-D536920DD872}" type="slidenum">
              <a:rPr lang="de-DE" smtClean="0"/>
              <a:pPr/>
              <a:t>0</a:t>
            </a:fld>
            <a:endParaRPr lang="de-DE" smtClean="0"/>
          </a:p>
        </p:txBody>
      </p:sp>
      <p:sp>
        <p:nvSpPr>
          <p:cNvPr id="1638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endParaRPr lang="de-DE" sz="1000"/>
          </a:p>
        </p:txBody>
      </p:sp>
      <p:sp>
        <p:nvSpPr>
          <p:cNvPr id="16388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endParaRPr lang="de-DE" sz="1000"/>
          </a:p>
        </p:txBody>
      </p:sp>
      <p:sp>
        <p:nvSpPr>
          <p:cNvPr id="16389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29CC8A54-E2F6-4953-B4A1-915B449DC043}" type="slidenum">
              <a:rPr lang="de-DE" sz="1000"/>
              <a:pPr algn="r" defTabSz="895350" eaLnBrk="0" hangingPunct="0"/>
              <a:t>0</a:t>
            </a:fld>
            <a:endParaRPr lang="de-DE" sz="1000"/>
          </a:p>
        </p:txBody>
      </p:sp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 smtClean="0"/>
              <a:t>Zabergäu</a:t>
            </a:r>
            <a:r>
              <a:rPr lang="de-DE" dirty="0" smtClean="0"/>
              <a:t> – Gymnasium </a:t>
            </a:r>
            <a:r>
              <a:rPr lang="de-DE" dirty="0" err="1" smtClean="0"/>
              <a:t>Brackenheim</a:t>
            </a:r>
            <a:endParaRPr lang="de-DE" dirty="0" smtClean="0"/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0" y="2184400"/>
            <a:ext cx="896143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40000"/>
              </a:spcBef>
              <a:buFont typeface="Arial Unicode MS"/>
              <a:buNone/>
            </a:pPr>
            <a:endParaRPr lang="de-DE" sz="1000" b="1"/>
          </a:p>
          <a:p>
            <a:pPr algn="ctr">
              <a:spcBef>
                <a:spcPct val="20000"/>
              </a:spcBef>
              <a:buFont typeface="Arial Unicode MS"/>
              <a:buNone/>
            </a:pPr>
            <a:endParaRPr lang="de-DE" sz="3600" b="1"/>
          </a:p>
          <a:p>
            <a:pPr algn="ctr">
              <a:spcBef>
                <a:spcPct val="20000"/>
              </a:spcBef>
              <a:buFont typeface="Arial Unicode MS"/>
              <a:buNone/>
            </a:pPr>
            <a:endParaRPr lang="de-DE" sz="3600" b="1"/>
          </a:p>
        </p:txBody>
      </p:sp>
      <p:sp>
        <p:nvSpPr>
          <p:cNvPr id="3" name="Textfeld 2"/>
          <p:cNvSpPr txBox="1"/>
          <p:nvPr/>
        </p:nvSpPr>
        <p:spPr>
          <a:xfrm>
            <a:off x="3874883" y="5042753"/>
            <a:ext cx="386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Informationsveranstaltung </a:t>
            </a:r>
          </a:p>
          <a:p>
            <a:r>
              <a:rPr lang="de-DE" sz="2400" dirty="0" smtClean="0"/>
              <a:t>am 16.10.2019</a:t>
            </a: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4" name="Grafik 1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brightnessContrast bright="7000" contrast="2000"/>
                    </a14:imgEffect>
                  </a14:imgLayer>
                </a14:imgProps>
              </a:ext>
            </a:extLst>
          </a:blip>
          <a:srcRect l="37036" t="36449" r="37336" b="33569"/>
          <a:stretch/>
        </p:blipFill>
        <p:spPr bwMode="auto">
          <a:xfrm>
            <a:off x="2040052" y="1845152"/>
            <a:ext cx="4237832" cy="3090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282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671793C-33E7-4711-AE86-99F4425B5680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1633283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3286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7DDB6BC5-9E2E-44A7-B2A3-25D871E80580}" type="slidenum">
              <a:rPr lang="de-DE" sz="1000"/>
              <a:pPr algn="r" defTabSz="895350" eaLnBrk="0" hangingPunct="0"/>
              <a:t>9</a:t>
            </a:fld>
            <a:endParaRPr lang="de-DE" sz="1000"/>
          </a:p>
        </p:txBody>
      </p:sp>
      <p:sp>
        <p:nvSpPr>
          <p:cNvPr id="163328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Ausbildungswege nach dem Abitur</a:t>
            </a:r>
          </a:p>
        </p:txBody>
      </p:sp>
      <p:sp>
        <p:nvSpPr>
          <p:cNvPr id="1633289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52450" y="2047875"/>
            <a:ext cx="7912100" cy="377824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dirty="0" smtClean="0"/>
              <a:t>Studienformen		Universität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 smtClean="0"/>
              <a:t>					Pädagogische Hochschule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/>
              <a:t>	</a:t>
            </a:r>
            <a:r>
              <a:rPr lang="de-DE" altLang="de-DE" dirty="0" smtClean="0"/>
              <a:t>				( Fach ) Hochschule/ HAW</a:t>
            </a:r>
          </a:p>
          <a:p>
            <a:pPr marL="2057400" lvl="4" indent="-228600">
              <a:spcBef>
                <a:spcPts val="48"/>
              </a:spcBef>
              <a:buFontTx/>
              <a:buNone/>
            </a:pPr>
            <a:r>
              <a:rPr lang="de-DE" altLang="de-DE" sz="1400" dirty="0" smtClean="0"/>
              <a:t>	</a:t>
            </a:r>
            <a:r>
              <a:rPr lang="de-DE" altLang="de-DE" sz="1800" dirty="0" smtClean="0"/>
              <a:t>		</a:t>
            </a:r>
            <a:endParaRPr lang="de-DE" altLang="de-DE" dirty="0" smtClean="0"/>
          </a:p>
          <a:p>
            <a:pPr>
              <a:lnSpc>
                <a:spcPct val="90000"/>
              </a:lnSpc>
            </a:pPr>
            <a:r>
              <a:rPr lang="de-DE" altLang="de-DE" dirty="0" smtClean="0"/>
              <a:t>Studium und Praxis		Duale Hochschule Baden-Württemberg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 smtClean="0"/>
              <a:t>					Gehobener Verwaltungsdienst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/>
              <a:t>	</a:t>
            </a:r>
            <a:r>
              <a:rPr lang="de-DE" altLang="de-DE" dirty="0" smtClean="0"/>
              <a:t>				Kooperatives Studium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 smtClean="0"/>
              <a:t>					Studium mit vertiefter Praxis 	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endParaRPr lang="de-DE" altLang="de-DE" sz="1400" dirty="0" smtClean="0"/>
          </a:p>
          <a:p>
            <a:pPr>
              <a:lnSpc>
                <a:spcPct val="90000"/>
              </a:lnSpc>
            </a:pPr>
            <a:r>
              <a:rPr lang="de-DE" altLang="de-DE" dirty="0" smtClean="0"/>
              <a:t>Berufsausbildung		Fachschule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dirty="0" smtClean="0"/>
              <a:t>					Betriebliche Ausbildung = Lehre</a:t>
            </a:r>
            <a:endParaRPr lang="de-DE" dirty="0" smtClean="0"/>
          </a:p>
        </p:txBody>
      </p:sp>
      <p:sp>
        <p:nvSpPr>
          <p:cNvPr id="1633290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sp>
        <p:nvSpPr>
          <p:cNvPr id="1633292" name="Foliennummernplatzhalter 7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230EDCD1-35E1-4F49-9491-4D3FDDE33C62}" type="slidenum">
              <a:rPr lang="de-DE" sz="1000"/>
              <a:pPr algn="r" eaLnBrk="0" hangingPunct="0"/>
              <a:t>9</a:t>
            </a:fld>
            <a:endParaRPr lang="de-DE" sz="100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B6A108-7B2C-4098-990B-0FE1776BC37D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1635331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5334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0D3EE6C8-3F12-466A-A651-6D1A837A683E}" type="slidenum">
              <a:rPr lang="de-DE" sz="1000"/>
              <a:pPr algn="r" defTabSz="895350" eaLnBrk="0" hangingPunct="0"/>
              <a:t>10</a:t>
            </a:fld>
            <a:endParaRPr lang="de-DE" sz="1000"/>
          </a:p>
        </p:txBody>
      </p:sp>
      <p:sp>
        <p:nvSpPr>
          <p:cNvPr id="163533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Ausbildungswege – Technische Universität München</a:t>
            </a:r>
          </a:p>
        </p:txBody>
      </p:sp>
      <p:sp>
        <p:nvSpPr>
          <p:cNvPr id="1635336" name="Rectangle 6"/>
          <p:cNvSpPr>
            <a:spLocks noChangeArrowheads="1"/>
          </p:cNvSpPr>
          <p:nvPr/>
        </p:nvSpPr>
        <p:spPr bwMode="auto">
          <a:xfrm>
            <a:off x="725488" y="461963"/>
            <a:ext cx="8242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1" tIns="44806" rIns="89611" bIns="44806" anchor="ctr"/>
          <a:lstStyle/>
          <a:p>
            <a:r>
              <a:rPr lang="de-DE" sz="1300" b="1">
                <a:solidFill>
                  <a:schemeClr val="bg1"/>
                </a:solidFill>
              </a:rPr>
              <a:t>I. Der Auftrag</a:t>
            </a:r>
          </a:p>
        </p:txBody>
      </p:sp>
      <p:sp>
        <p:nvSpPr>
          <p:cNvPr id="1635337" name="Text Box 22"/>
          <p:cNvSpPr txBox="1">
            <a:spLocks noChangeArrowheads="1"/>
          </p:cNvSpPr>
          <p:nvPr/>
        </p:nvSpPr>
        <p:spPr bwMode="auto">
          <a:xfrm>
            <a:off x="5767388" y="5396526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sp>
        <p:nvSpPr>
          <p:cNvPr id="1635352" name="Foliennummernplatzhalter 19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A04D2D82-F371-464F-910E-81DC2A27044E}" type="slidenum">
              <a:rPr lang="de-DE" sz="1000"/>
              <a:pPr algn="r" eaLnBrk="0" hangingPunct="0"/>
              <a:t>10</a:t>
            </a:fld>
            <a:endParaRPr lang="de-DE" sz="100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21" name="Grafik 20"/>
          <p:cNvPicPr/>
          <p:nvPr/>
        </p:nvPicPr>
        <p:blipFill rotWithShape="1">
          <a:blip r:embed="rId4"/>
          <a:srcRect l="2150" t="24104" r="51389" b="17695"/>
          <a:stretch/>
        </p:blipFill>
        <p:spPr bwMode="auto">
          <a:xfrm>
            <a:off x="5628444" y="4087937"/>
            <a:ext cx="2815470" cy="203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2" y="1861118"/>
            <a:ext cx="1787918" cy="178791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07778" y="4100620"/>
            <a:ext cx="3693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dirty="0" smtClean="0"/>
              <a:t>Management, </a:t>
            </a:r>
            <a:r>
              <a:rPr lang="de-DE" dirty="0" err="1" smtClean="0"/>
              <a:t>M.Sc</a:t>
            </a:r>
            <a:r>
              <a:rPr lang="de-DE" dirty="0" smtClean="0"/>
              <a:t>.</a:t>
            </a:r>
          </a:p>
          <a:p>
            <a:endParaRPr lang="de-DE" sz="800" dirty="0" smtClean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Konsekutiver Masterstudiengang</a:t>
            </a:r>
          </a:p>
          <a:p>
            <a:endParaRPr lang="de-DE" dirty="0"/>
          </a:p>
          <a:p>
            <a:endParaRPr lang="de-DE" dirty="0" smtClean="0"/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dirty="0" smtClean="0"/>
              <a:t>Management und Innovation, </a:t>
            </a:r>
            <a:r>
              <a:rPr lang="de-DE" dirty="0" err="1" smtClean="0"/>
              <a:t>M.Sc</a:t>
            </a:r>
            <a:r>
              <a:rPr lang="de-DE" dirty="0" smtClean="0"/>
              <a:t>.</a:t>
            </a:r>
          </a:p>
          <a:p>
            <a:endParaRPr lang="de-DE" sz="800" dirty="0" smtClean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Weiterbildender Masterstudiengang</a:t>
            </a:r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kostenpflichtig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3621897" y="1984337"/>
            <a:ext cx="42909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dirty="0" smtClean="0"/>
              <a:t>Technologie- und Managementorientierte Betriebswirtschaftslehre, </a:t>
            </a:r>
            <a:r>
              <a:rPr lang="de-DE" dirty="0" err="1" smtClean="0"/>
              <a:t>B.Sc</a:t>
            </a:r>
            <a:r>
              <a:rPr lang="de-DE" dirty="0" smtClean="0"/>
              <a:t>.</a:t>
            </a:r>
          </a:p>
          <a:p>
            <a:endParaRPr lang="de-DE" sz="800" dirty="0" smtClean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Schwerpunkt „Digital Technologies“</a:t>
            </a:r>
          </a:p>
          <a:p>
            <a:endParaRPr lang="de-DE" sz="800" dirty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Start: WS 2019/ 20	      Dauer: 6 Semester	</a:t>
            </a:r>
          </a:p>
          <a:p>
            <a:endParaRPr lang="de-DE" sz="800" dirty="0"/>
          </a:p>
          <a:p>
            <a: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de-DE" sz="1400" dirty="0" smtClean="0"/>
              <a:t>www.wi.tum.de/bachelor-hn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62897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B6A108-7B2C-4098-990B-0FE1776BC37D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1635331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5334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0D3EE6C8-3F12-466A-A651-6D1A837A683E}" type="slidenum">
              <a:rPr lang="de-DE" sz="1000"/>
              <a:pPr algn="r" defTabSz="895350" eaLnBrk="0" hangingPunct="0"/>
              <a:t>11</a:t>
            </a:fld>
            <a:endParaRPr lang="de-DE" sz="1000"/>
          </a:p>
        </p:txBody>
      </p:sp>
      <p:sp>
        <p:nvSpPr>
          <p:cNvPr id="163533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smtClean="0"/>
              <a:t>Ausbildungswege - Hochschule Heilbronn</a:t>
            </a:r>
          </a:p>
        </p:txBody>
      </p:sp>
      <p:sp>
        <p:nvSpPr>
          <p:cNvPr id="1635337" name="Text Box 22"/>
          <p:cNvSpPr txBox="1">
            <a:spLocks noChangeArrowheads="1"/>
          </p:cNvSpPr>
          <p:nvPr/>
        </p:nvSpPr>
        <p:spPr bwMode="auto">
          <a:xfrm>
            <a:off x="5767388" y="5396526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1635341" name="Picture 10" descr="Campus_Ku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033" y="3392830"/>
            <a:ext cx="1792805" cy="120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2" name="Picture 11" descr="Campus_S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033" y="4891485"/>
            <a:ext cx="1792806" cy="119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3" name="Picture 12" descr="Technik_Tex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875" y="1708150"/>
            <a:ext cx="230346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4" name="Picture 13" descr="Wirtschaft_Tex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4050" y="2239963"/>
            <a:ext cx="23034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5" name="Picture 14" descr="Informatik_Tex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6750" y="2801938"/>
            <a:ext cx="2303463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5346" name="Rectangle 15"/>
          <p:cNvSpPr>
            <a:spLocks noChangeArrowheads="1"/>
          </p:cNvSpPr>
          <p:nvPr/>
        </p:nvSpPr>
        <p:spPr bwMode="auto">
          <a:xfrm>
            <a:off x="3432176" y="2269615"/>
            <a:ext cx="1414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2000" dirty="0"/>
              <a:t>Heilbronn</a:t>
            </a:r>
            <a:endParaRPr lang="de-DE" sz="2000" dirty="0"/>
          </a:p>
        </p:txBody>
      </p:sp>
      <p:pic>
        <p:nvPicPr>
          <p:cNvPr id="1635347" name="Picture 16" descr="Technik_Tex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6751" y="3677400"/>
            <a:ext cx="230346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8" name="Picture 17" descr="Wirtschaft_Tex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0876" y="4243163"/>
            <a:ext cx="23034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5349" name="Picture 18" descr="Wirtschaft_Tex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6750" y="5272088"/>
            <a:ext cx="23034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5350" name="Rectangle 19"/>
          <p:cNvSpPr>
            <a:spLocks noChangeArrowheads="1"/>
          </p:cNvSpPr>
          <p:nvPr/>
        </p:nvSpPr>
        <p:spPr bwMode="auto">
          <a:xfrm>
            <a:off x="3432176" y="3677400"/>
            <a:ext cx="1449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2000" dirty="0"/>
              <a:t>Künzelsau</a:t>
            </a:r>
            <a:endParaRPr lang="de-DE" sz="2000" dirty="0"/>
          </a:p>
        </p:txBody>
      </p:sp>
      <p:sp>
        <p:nvSpPr>
          <p:cNvPr id="1635351" name="Rectangle 20"/>
          <p:cNvSpPr>
            <a:spLocks noChangeArrowheads="1"/>
          </p:cNvSpPr>
          <p:nvPr/>
        </p:nvSpPr>
        <p:spPr bwMode="auto">
          <a:xfrm>
            <a:off x="3432177" y="5272088"/>
            <a:ext cx="2098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de-DE" sz="2000" dirty="0"/>
              <a:t>Schwäbisch Hall</a:t>
            </a:r>
            <a:endParaRPr lang="de-DE" sz="2000" dirty="0"/>
          </a:p>
        </p:txBody>
      </p:sp>
      <p:sp>
        <p:nvSpPr>
          <p:cNvPr id="1635352" name="Foliennummernplatzhalter 19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A04D2D82-F371-464F-910E-81DC2A27044E}" type="slidenum">
              <a:rPr lang="de-DE" sz="1000"/>
              <a:pPr algn="r" eaLnBrk="0" hangingPunct="0"/>
              <a:t>11</a:t>
            </a:fld>
            <a:endParaRPr lang="de-DE" sz="1000"/>
          </a:p>
        </p:txBody>
      </p:sp>
      <p:pic>
        <p:nvPicPr>
          <p:cNvPr id="1629188" name="Picture 4" descr="https://www.hs-heilbronn.de/761513/Campus_HH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3" y="1894388"/>
            <a:ext cx="1221537" cy="11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80" y="1894388"/>
            <a:ext cx="1268653" cy="114733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B6A108-7B2C-4098-990B-0FE1776BC37D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1635331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5334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0D3EE6C8-3F12-466A-A651-6D1A837A683E}" type="slidenum">
              <a:rPr lang="de-DE" sz="1000"/>
              <a:pPr algn="r" defTabSz="895350" eaLnBrk="0" hangingPunct="0"/>
              <a:t>12</a:t>
            </a:fld>
            <a:endParaRPr lang="de-DE" sz="1000"/>
          </a:p>
        </p:txBody>
      </p:sp>
      <p:sp>
        <p:nvSpPr>
          <p:cNvPr id="163533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smtClean="0"/>
              <a:t>Ausbildungswege - Hochschule Heilbronn</a:t>
            </a:r>
          </a:p>
        </p:txBody>
      </p:sp>
      <p:sp>
        <p:nvSpPr>
          <p:cNvPr id="1635337" name="Text Box 22"/>
          <p:cNvSpPr txBox="1">
            <a:spLocks noChangeArrowheads="1"/>
          </p:cNvSpPr>
          <p:nvPr/>
        </p:nvSpPr>
        <p:spPr bwMode="auto">
          <a:xfrm>
            <a:off x="5767388" y="5396526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sp>
        <p:nvSpPr>
          <p:cNvPr id="1635352" name="Foliennummernplatzhalter 19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A04D2D82-F371-464F-910E-81DC2A27044E}" type="slidenum">
              <a:rPr lang="de-DE" sz="1000"/>
              <a:pPr algn="r" eaLnBrk="0" hangingPunct="0"/>
              <a:t>12</a:t>
            </a:fld>
            <a:endParaRPr lang="de-DE" sz="100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27" name="Picture 4" descr="Titelbild_Ausgeschnitten_K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59" y="1796487"/>
            <a:ext cx="2197984" cy="43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52450" y="2058175"/>
            <a:ext cx="4823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Das kooperative Studium</a:t>
            </a:r>
            <a:endParaRPr lang="de-DE" sz="2000" dirty="0"/>
          </a:p>
        </p:txBody>
      </p:sp>
      <p:sp>
        <p:nvSpPr>
          <p:cNvPr id="28" name="Rectangle 21"/>
          <p:cNvSpPr txBox="1">
            <a:spLocks noChangeArrowheads="1"/>
          </p:cNvSpPr>
          <p:nvPr/>
        </p:nvSpPr>
        <p:spPr bwMode="auto">
          <a:xfrm>
            <a:off x="552450" y="2701332"/>
            <a:ext cx="5970557" cy="283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601" tIns="44802" rIns="89601" bIns="44802" numCol="1" anchor="t" anchorCtr="0" compatLnSpc="1">
            <a:prstTxWarp prst="textNoShape">
              <a:avLst/>
            </a:prstTxWarp>
          </a:bodyPr>
          <a:lstStyle>
            <a:lvl1pPr marL="336550" indent="-336550" algn="l" defTabSz="895350" rtl="0" eaLnBrk="0" fontAlgn="base" hangingPunct="0">
              <a:spcBef>
                <a:spcPct val="40000"/>
              </a:spcBef>
              <a:spcAft>
                <a:spcPct val="0"/>
              </a:spcAft>
              <a:buFont typeface="Arial Unicode MS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288" indent="-184150" algn="l" defTabSz="895350" rtl="0" eaLnBrk="0" fontAlgn="base" hangingPunct="0">
              <a:spcBef>
                <a:spcPct val="40000"/>
              </a:spcBef>
              <a:spcAft>
                <a:spcPct val="0"/>
              </a:spcAft>
              <a:buFont typeface="Arial Unicode MS"/>
              <a:buChar char="-"/>
              <a:defRPr sz="1600">
                <a:solidFill>
                  <a:schemeClr val="tx1"/>
                </a:solidFill>
                <a:latin typeface="+mn-lt"/>
              </a:defRPr>
            </a:lvl2pPr>
            <a:lvl3pPr marL="690563" indent="-166688" algn="l" defTabSz="895350" rtl="0" eaLnBrk="0" fontAlgn="base" hangingPunct="0">
              <a:spcBef>
                <a:spcPct val="40000"/>
              </a:spcBef>
              <a:spcAft>
                <a:spcPct val="0"/>
              </a:spcAft>
              <a:buFont typeface="Arial Unicode MS"/>
              <a:buChar char="-"/>
              <a:defRPr sz="1400">
                <a:solidFill>
                  <a:schemeClr val="tx1"/>
                </a:solidFill>
                <a:latin typeface="+mn-lt"/>
              </a:defRPr>
            </a:lvl3pPr>
            <a:lvl4pPr marL="1568450" indent="-223838" algn="l" defTabSz="8953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16125" indent="-223838" algn="l" defTabSz="89535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73325" indent="-223838" algn="l" defTabSz="895350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30525" indent="-223838" algn="l" defTabSz="895350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387725" indent="-223838" algn="l" defTabSz="895350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44925" indent="-223838" algn="l" defTabSz="895350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 Unicode MS"/>
              <a:buNone/>
            </a:pPr>
            <a:endParaRPr lang="de-DE" altLang="de-DE" sz="1000" kern="0" dirty="0" smtClean="0"/>
          </a:p>
          <a:p>
            <a:pPr>
              <a:lnSpc>
                <a:spcPct val="90000"/>
              </a:lnSpc>
            </a:pPr>
            <a:r>
              <a:rPr lang="de-DE" altLang="de-DE" sz="1800" kern="0" dirty="0" smtClean="0"/>
              <a:t>Kombination betriebliche Ausbildung und Studium</a:t>
            </a:r>
          </a:p>
          <a:p>
            <a:pPr marL="0" indent="0">
              <a:lnSpc>
                <a:spcPct val="90000"/>
              </a:lnSpc>
              <a:buNone/>
            </a:pPr>
            <a:endParaRPr lang="de-DE" altLang="de-DE" sz="1800" kern="0" dirty="0" smtClean="0"/>
          </a:p>
          <a:p>
            <a:pPr>
              <a:lnSpc>
                <a:spcPct val="90000"/>
              </a:lnSpc>
            </a:pPr>
            <a:r>
              <a:rPr lang="de-DE" altLang="de-DE" sz="1800" kern="0" dirty="0" smtClean="0"/>
              <a:t>Verkürzung der betrieblichen Ausbildung auf 2 Jahre</a:t>
            </a:r>
          </a:p>
          <a:p>
            <a:pPr marL="0" indent="0">
              <a:lnSpc>
                <a:spcPct val="90000"/>
              </a:lnSpc>
              <a:buNone/>
            </a:pPr>
            <a:endParaRPr lang="de-DE" altLang="de-DE" sz="2000" kern="0" dirty="0"/>
          </a:p>
          <a:p>
            <a:pPr>
              <a:lnSpc>
                <a:spcPct val="90000"/>
              </a:lnSpc>
            </a:pPr>
            <a:r>
              <a:rPr lang="de-DE" altLang="de-DE" sz="1800" kern="0" dirty="0" smtClean="0"/>
              <a:t>Studienbeginn nach 1.5 Jahren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sz="1800" kern="0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de-DE" altLang="de-DE" sz="1800" kern="0" dirty="0" smtClean="0"/>
              <a:t>Gesamtdauer Ausbildung und Studium knapp 5 Jahre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altLang="de-DE" sz="1800" kern="0" dirty="0" smtClean="0"/>
              <a:t>					</a:t>
            </a:r>
            <a:endParaRPr lang="de-DE" sz="1800" kern="0" dirty="0" smtClean="0"/>
          </a:p>
        </p:txBody>
      </p:sp>
    </p:spTree>
    <p:extLst>
      <p:ext uri="{BB962C8B-B14F-4D97-AF65-F5344CB8AC3E}">
        <p14:creationId xmlns:p14="http://schemas.microsoft.com/office/powerpoint/2010/main" val="4158456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377" name="Picture 19" descr="Ueber-uns_Der-Campus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4266406" y="3052457"/>
            <a:ext cx="4082610" cy="25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7379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8B0F455-EB41-4772-AF46-CB4724E8E419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1637380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7383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F1AEFA2A-07CD-4871-89E5-9BA5A463446B}" type="slidenum">
              <a:rPr lang="de-DE" sz="1000"/>
              <a:pPr algn="r" defTabSz="895350" eaLnBrk="0" hangingPunct="0"/>
              <a:t>13</a:t>
            </a:fld>
            <a:endParaRPr lang="de-DE" sz="1000"/>
          </a:p>
        </p:txBody>
      </p:sp>
      <p:sp>
        <p:nvSpPr>
          <p:cNvPr id="163738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smtClean="0"/>
              <a:t>Ausbildungswege – Duale Hochschule Heilbronn</a:t>
            </a:r>
          </a:p>
        </p:txBody>
      </p:sp>
      <p:sp>
        <p:nvSpPr>
          <p:cNvPr id="1637385" name="Rectangle 6"/>
          <p:cNvSpPr>
            <a:spLocks noChangeArrowheads="1"/>
          </p:cNvSpPr>
          <p:nvPr/>
        </p:nvSpPr>
        <p:spPr bwMode="auto">
          <a:xfrm>
            <a:off x="719138" y="403225"/>
            <a:ext cx="8242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1" tIns="44806" rIns="89611" bIns="44806" anchor="ctr"/>
          <a:lstStyle/>
          <a:p>
            <a:r>
              <a:rPr lang="de-DE" sz="13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37386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52450" y="1705977"/>
            <a:ext cx="6881812" cy="475038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 Unicode MS"/>
              <a:buNone/>
            </a:pPr>
            <a:endParaRPr lang="de-DE" sz="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sz="1600" b="1" dirty="0" smtClean="0"/>
              <a:t>BWL - Dienstleistungsmanagement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Consulting &amp; </a:t>
            </a:r>
            <a:r>
              <a:rPr lang="de-DE" sz="1600" dirty="0" err="1" smtClean="0"/>
              <a:t>Sales</a:t>
            </a:r>
            <a:r>
              <a:rPr lang="de-DE" sz="1600" dirty="0" smtClean="0"/>
              <a:t>		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Media, Vertrieb und Kommunikation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Human Resources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Sportmanagement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400" dirty="0" smtClean="0"/>
              <a:t>	</a:t>
            </a:r>
            <a:endParaRPr lang="de-DE" sz="800" dirty="0" smtClean="0"/>
          </a:p>
          <a:p>
            <a:pPr eaLnBrk="1" hangingPunct="1">
              <a:lnSpc>
                <a:spcPct val="90000"/>
              </a:lnSpc>
            </a:pPr>
            <a:r>
              <a:rPr lang="de-DE" sz="1600" b="1" dirty="0" smtClean="0"/>
              <a:t>BWL - Handel</a:t>
            </a:r>
            <a:r>
              <a:rPr lang="de-DE" sz="16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Konsumgüter – Handel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Fashion Management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/>
              <a:t>	</a:t>
            </a:r>
            <a:r>
              <a:rPr lang="de-DE" sz="1600" dirty="0" smtClean="0"/>
              <a:t>	Digitaler Handel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endParaRPr lang="de-DE" sz="1000" dirty="0" smtClean="0"/>
          </a:p>
          <a:p>
            <a:pPr eaLnBrk="1" hangingPunct="1">
              <a:lnSpc>
                <a:spcPct val="90000"/>
              </a:lnSpc>
            </a:pPr>
            <a:r>
              <a:rPr lang="de-DE" sz="1600" b="1" dirty="0" smtClean="0"/>
              <a:t>BWL - Food Management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de-DE" sz="1000" b="1" dirty="0"/>
          </a:p>
          <a:p>
            <a:pPr eaLnBrk="1" hangingPunct="1">
              <a:lnSpc>
                <a:spcPct val="90000"/>
              </a:lnSpc>
            </a:pPr>
            <a:r>
              <a:rPr lang="de-DE" sz="1600" b="1" dirty="0" smtClean="0"/>
              <a:t>Wein - Technologie - Management</a:t>
            </a:r>
          </a:p>
          <a:p>
            <a:pPr eaLnBrk="1" hangingPunct="1">
              <a:lnSpc>
                <a:spcPct val="90000"/>
              </a:lnSpc>
              <a:buFont typeface="Arial Unicode MS"/>
              <a:buNone/>
            </a:pPr>
            <a:r>
              <a:rPr lang="de-DE" sz="1600" dirty="0" smtClean="0"/>
              <a:t>							</a:t>
            </a:r>
            <a:endParaRPr lang="de-DE" sz="1200" dirty="0" smtClean="0"/>
          </a:p>
        </p:txBody>
      </p:sp>
      <p:sp>
        <p:nvSpPr>
          <p:cNvPr id="1637389" name="Foliennummernplatzhalter 9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DAF276B4-FB2A-4D23-939A-858814E825C7}" type="slidenum">
              <a:rPr lang="de-DE" sz="1000"/>
              <a:pPr algn="r" eaLnBrk="0" hangingPunct="0"/>
              <a:t>13</a:t>
            </a:fld>
            <a:endParaRPr lang="de-DE" sz="100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80842" y="6458660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14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Zeitplan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marL="0" indent="0" eaLnBrk="1" hangingPunct="1">
              <a:buNone/>
            </a:pPr>
            <a:endParaRPr lang="de-DE" dirty="0" smtClean="0"/>
          </a:p>
          <a:p>
            <a:pPr eaLnBrk="1" hangingPunct="1"/>
            <a:endParaRPr lang="de-DE" dirty="0" smtClean="0"/>
          </a:p>
          <a:p>
            <a:pPr eaLnBrk="1" hangingPunct="1"/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0" name="Bild 1" descr="Bildergebnis für Fahrplan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2595564"/>
            <a:ext cx="3548062" cy="2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5012525" y="3592305"/>
            <a:ext cx="346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Wann </a:t>
            </a:r>
            <a:r>
              <a:rPr lang="de-DE" b="1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muß</a:t>
            </a:r>
            <a:r>
              <a:rPr lang="de-DE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ich mich bewerben ? </a:t>
            </a:r>
            <a:endParaRPr lang="de-DE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032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403330A-7530-4527-A6F3-B9B938FEF5F5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163942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39430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D8617C57-9B44-43CB-B7C5-D26371247329}" type="slidenum">
              <a:rPr lang="de-DE" sz="1000"/>
              <a:pPr algn="r" defTabSz="895350" eaLnBrk="0" hangingPunct="0"/>
              <a:t>15</a:t>
            </a:fld>
            <a:endParaRPr lang="de-DE" sz="1000"/>
          </a:p>
        </p:txBody>
      </p:sp>
      <p:sp>
        <p:nvSpPr>
          <p:cNvPr id="163943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Zeitplan</a:t>
            </a:r>
          </a:p>
        </p:txBody>
      </p:sp>
      <p:sp>
        <p:nvSpPr>
          <p:cNvPr id="1639433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52450" y="1722169"/>
            <a:ext cx="7943480" cy="4580977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sz="500" dirty="0" smtClean="0"/>
          </a:p>
          <a:p>
            <a:r>
              <a:rPr lang="de-DE" altLang="de-DE" sz="1600" dirty="0" smtClean="0"/>
              <a:t>Jahrgangsstufe 1/ Ende 2. Halbj.	Bewerbung betriebliche Ausbildung</a:t>
            </a:r>
          </a:p>
          <a:p>
            <a:pPr marL="1143000" lvl="2" indent="-228600">
              <a:buFont typeface="Arial Unicode MS"/>
              <a:buNone/>
            </a:pPr>
            <a:r>
              <a:rPr lang="de-DE" altLang="de-DE" sz="1600" dirty="0" smtClean="0"/>
              <a:t>				Bewerbung DHBW </a:t>
            </a:r>
          </a:p>
          <a:p>
            <a:pPr marL="0" indent="0">
              <a:buNone/>
            </a:pPr>
            <a:r>
              <a:rPr lang="de-DE" altLang="de-DE" sz="1600" dirty="0" smtClean="0"/>
              <a:t>				Bewerbung Gehobener Dienst  ( </a:t>
            </a:r>
            <a:r>
              <a:rPr lang="de-DE" altLang="de-DE" sz="1600" dirty="0" smtClean="0">
                <a:solidFill>
                  <a:srgbClr val="FF0000"/>
                </a:solidFill>
              </a:rPr>
              <a:t>01.10.</a:t>
            </a:r>
            <a:r>
              <a:rPr lang="de-DE" altLang="de-DE" sz="1600" dirty="0" smtClean="0"/>
              <a:t> )</a:t>
            </a:r>
          </a:p>
          <a:p>
            <a:pPr marL="0" indent="0">
              <a:buNone/>
            </a:pPr>
            <a:r>
              <a:rPr lang="de-DE" altLang="de-DE" sz="1600" dirty="0" smtClean="0"/>
              <a:t>				Bewerbung Fachschulausbildung</a:t>
            </a:r>
          </a:p>
          <a:p>
            <a:pPr>
              <a:buFont typeface="Arial Unicode MS"/>
              <a:buNone/>
            </a:pPr>
            <a:endParaRPr lang="de-DE" altLang="de-DE" sz="1200" b="1" dirty="0" smtClean="0"/>
          </a:p>
          <a:p>
            <a:r>
              <a:rPr lang="de-DE" altLang="de-DE" sz="1600" dirty="0" smtClean="0"/>
              <a:t>Jahrgangsstufe 2/ Ende 1. Halbj.	Anmeldung Medizin–Test (</a:t>
            </a:r>
            <a:r>
              <a:rPr lang="de-DE" altLang="de-DE" sz="1600" dirty="0" smtClean="0">
                <a:solidFill>
                  <a:srgbClr val="FF0000"/>
                </a:solidFill>
              </a:rPr>
              <a:t> www.tms-info.org</a:t>
            </a:r>
            <a:r>
              <a:rPr lang="de-DE" altLang="de-DE" sz="1600" dirty="0" smtClean="0"/>
              <a:t> )</a:t>
            </a:r>
          </a:p>
          <a:p>
            <a:pPr marL="3163887" lvl="7" indent="0">
              <a:buNone/>
            </a:pPr>
            <a:r>
              <a:rPr lang="de-DE" altLang="de-DE" sz="1400" dirty="0"/>
              <a:t>	</a:t>
            </a:r>
            <a:r>
              <a:rPr lang="de-DE" altLang="de-DE" dirty="0" smtClean="0"/>
              <a:t>bis spätestens 15.01.</a:t>
            </a:r>
          </a:p>
          <a:p>
            <a:pPr>
              <a:buFont typeface="Arial Unicode MS"/>
              <a:buNone/>
            </a:pPr>
            <a:endParaRPr lang="de-DE" altLang="de-DE" sz="1200" b="1" dirty="0" smtClean="0"/>
          </a:p>
          <a:p>
            <a:r>
              <a:rPr lang="de-DE" altLang="de-DE" sz="1600" dirty="0" smtClean="0"/>
              <a:t>Jahrgangsstufe 2/ Mitte 2. Halbj.	Studierfähigkeitstest  </a:t>
            </a:r>
            <a:r>
              <a:rPr lang="de-DE" altLang="de-DE" sz="1600" dirty="0" smtClean="0">
                <a:solidFill>
                  <a:srgbClr val="4D4D4D"/>
                </a:solidFill>
              </a:rPr>
              <a:t>(</a:t>
            </a:r>
            <a:r>
              <a:rPr lang="de-DE" altLang="de-DE" sz="1600" dirty="0" smtClean="0">
                <a:solidFill>
                  <a:srgbClr val="FF0000"/>
                </a:solidFill>
              </a:rPr>
              <a:t> www.itb-onlinetest.de </a:t>
            </a:r>
            <a:r>
              <a:rPr lang="de-DE" altLang="de-DE" sz="1600" dirty="0" smtClean="0"/>
              <a:t>)  </a:t>
            </a:r>
          </a:p>
          <a:p>
            <a:pPr>
              <a:buFont typeface="Arial Unicode MS"/>
              <a:buNone/>
            </a:pPr>
            <a:r>
              <a:rPr lang="de-DE" altLang="de-DE" sz="1600" dirty="0" smtClean="0"/>
              <a:t>					Kunst-, Musik-, Sporteingangsprüfungen</a:t>
            </a:r>
          </a:p>
          <a:p>
            <a:pPr>
              <a:buFont typeface="Arial Unicode MS"/>
              <a:buNone/>
            </a:pPr>
            <a:endParaRPr lang="de-DE" altLang="de-DE" sz="1200" dirty="0" smtClean="0"/>
          </a:p>
          <a:p>
            <a:r>
              <a:rPr lang="de-DE" altLang="de-DE" sz="1600" dirty="0" smtClean="0"/>
              <a:t>Jahrgangsstufe 2/ Ende 2. Halbj.	Studienplatzbewerbung  Uni, PH, HAW </a:t>
            </a:r>
          </a:p>
          <a:p>
            <a:pPr eaLnBrk="1" hangingPunct="1">
              <a:buFont typeface="Arial Unicode MS"/>
              <a:buNone/>
            </a:pPr>
            <a:r>
              <a:rPr lang="de-DE" sz="1600" dirty="0" smtClean="0"/>
              <a:t>					( i.d.R. spätestens 15.07. )</a:t>
            </a:r>
          </a:p>
        </p:txBody>
      </p:sp>
      <p:sp>
        <p:nvSpPr>
          <p:cNvPr id="1639434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sp>
        <p:nvSpPr>
          <p:cNvPr id="1639436" name="Foliennummernplatzhalter 7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0837DA37-1358-4E39-8D6E-44CE9A621F05}" type="slidenum">
              <a:rPr lang="de-DE" sz="1000"/>
              <a:pPr algn="r" eaLnBrk="0" hangingPunct="0"/>
              <a:t>15</a:t>
            </a:fld>
            <a:endParaRPr lang="de-DE" sz="100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473" name="Picture 18" descr="http://www.fu-berlin.de/campusleben/lernen-und-lehren/2013/130408_semesterbeginn/bild_start/start_739.jpg%3F13651675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913" y="1733550"/>
            <a:ext cx="452755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475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4D29A90-DA90-4907-B125-7C1453061F98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164147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41479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3D349612-04F8-4627-80DD-A844D791E21B}" type="slidenum">
              <a:rPr lang="de-DE" sz="1000"/>
              <a:pPr algn="r" defTabSz="895350" eaLnBrk="0" hangingPunct="0"/>
              <a:t>16</a:t>
            </a:fld>
            <a:endParaRPr lang="de-DE" sz="1000"/>
          </a:p>
        </p:txBody>
      </p:sp>
      <p:sp>
        <p:nvSpPr>
          <p:cNvPr id="164148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smtClean="0"/>
              <a:t>Zeitplan</a:t>
            </a:r>
          </a:p>
        </p:txBody>
      </p:sp>
      <p:sp>
        <p:nvSpPr>
          <p:cNvPr id="1641482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3886200" y="4910138"/>
            <a:ext cx="4864100" cy="10985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r>
              <a:rPr lang="de-DE" altLang="de-DE" sz="2400" b="1" dirty="0" smtClean="0"/>
              <a:t>Berufswahl und Terminplanung</a:t>
            </a:r>
          </a:p>
          <a:p>
            <a:pPr>
              <a:buFontTx/>
              <a:buNone/>
            </a:pPr>
            <a:r>
              <a:rPr lang="de-DE" altLang="de-DE" sz="2400" b="1" dirty="0" smtClean="0"/>
              <a:t>ab Ende Jahrgangsstufe  1</a:t>
            </a:r>
          </a:p>
          <a:p>
            <a:pPr algn="ctr" eaLnBrk="1" hangingPunct="1">
              <a:buFont typeface="Arial Unicode MS"/>
              <a:buNone/>
            </a:pPr>
            <a:endParaRPr lang="de-DE" sz="2400" dirty="0" smtClean="0"/>
          </a:p>
        </p:txBody>
      </p:sp>
      <p:sp>
        <p:nvSpPr>
          <p:cNvPr id="1641485" name="Foliennummernplatzhalter 8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B14F88F7-3552-42BD-BD33-6E842C53BB65}" type="slidenum">
              <a:rPr lang="de-DE" sz="1000"/>
              <a:pPr algn="r" eaLnBrk="0" hangingPunct="0"/>
              <a:t>16</a:t>
            </a:fld>
            <a:endParaRPr lang="de-DE" sz="1000"/>
          </a:p>
        </p:txBody>
      </p:sp>
      <p:sp>
        <p:nvSpPr>
          <p:cNvPr id="1641487" name="Line 19"/>
          <p:cNvSpPr>
            <a:spLocks noChangeShapeType="1"/>
          </p:cNvSpPr>
          <p:nvPr/>
        </p:nvSpPr>
        <p:spPr bwMode="auto">
          <a:xfrm>
            <a:off x="3730625" y="5108575"/>
            <a:ext cx="0" cy="914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41488" name="Line 20"/>
          <p:cNvSpPr>
            <a:spLocks noChangeShapeType="1"/>
          </p:cNvSpPr>
          <p:nvPr/>
        </p:nvSpPr>
        <p:spPr bwMode="auto">
          <a:xfrm>
            <a:off x="3744913" y="6022975"/>
            <a:ext cx="4964112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54209" y="6462713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17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Überbrückung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2568013"/>
            <a:ext cx="3551372" cy="2505075"/>
          </a:xfrm>
          <a:prstGeom prst="rect">
            <a:avLst/>
          </a:prstGeom>
        </p:spPr>
      </p:pic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103813" y="3273657"/>
            <a:ext cx="3969166" cy="975850"/>
          </a:xfrm>
        </p:spPr>
        <p:txBody>
          <a:bodyPr/>
          <a:lstStyle/>
          <a:p>
            <a:pPr marL="0" indent="0" eaLnBrk="1" hangingPunct="1">
              <a:buNone/>
            </a:pPr>
            <a:endParaRPr lang="de-DE" sz="800" dirty="0" smtClean="0"/>
          </a:p>
          <a:p>
            <a:pPr marL="0" indent="0" eaLnBrk="1" hangingPunct="1">
              <a:buNone/>
            </a:pPr>
            <a:r>
              <a:rPr lang="de-DE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Welche Überbrückungsmöglichkeiten </a:t>
            </a:r>
          </a:p>
          <a:p>
            <a:pPr marL="0" indent="0" eaLnBrk="1" hangingPunct="1">
              <a:buNone/>
            </a:pPr>
            <a:r>
              <a:rPr lang="de-DE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gibt es nach dem Abitur ?</a:t>
            </a:r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747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475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4D29A90-DA90-4907-B125-7C1453061F98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164147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41479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3D349612-04F8-4627-80DD-A844D791E21B}" type="slidenum">
              <a:rPr lang="de-DE" sz="1000"/>
              <a:pPr algn="r" defTabSz="895350" eaLnBrk="0" hangingPunct="0"/>
              <a:t>18</a:t>
            </a:fld>
            <a:endParaRPr lang="de-DE" sz="1000"/>
          </a:p>
        </p:txBody>
      </p:sp>
      <p:sp>
        <p:nvSpPr>
          <p:cNvPr id="164148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Überbrückung</a:t>
            </a:r>
          </a:p>
        </p:txBody>
      </p:sp>
      <p:sp>
        <p:nvSpPr>
          <p:cNvPr id="1641482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037138" y="1966913"/>
            <a:ext cx="4864100" cy="4660900"/>
          </a:xfrm>
        </p:spPr>
        <p:txBody>
          <a:bodyPr/>
          <a:lstStyle/>
          <a:p>
            <a:pPr marL="0" indent="0" algn="ctr">
              <a:buNone/>
            </a:pPr>
            <a:r>
              <a:rPr lang="de-DE" sz="1600" b="1" dirty="0" smtClean="0"/>
              <a:t>Freiwilligendienste</a:t>
            </a:r>
          </a:p>
          <a:p>
            <a:r>
              <a:rPr lang="de-DE" sz="1400" dirty="0" smtClean="0"/>
              <a:t>Freiwilliges Soziales Jahr ( FSJ )</a:t>
            </a:r>
          </a:p>
          <a:p>
            <a:r>
              <a:rPr lang="de-DE" sz="1400" dirty="0" smtClean="0"/>
              <a:t>Freiwilliges Ökologisches Jahr ( FÖJ )</a:t>
            </a:r>
          </a:p>
          <a:p>
            <a:r>
              <a:rPr lang="de-DE" sz="1400" dirty="0" smtClean="0"/>
              <a:t>Bundesfreiwilligendienst ( BFD )</a:t>
            </a:r>
          </a:p>
          <a:p>
            <a:r>
              <a:rPr lang="de-DE" sz="1400" dirty="0" smtClean="0"/>
              <a:t>Freiwilliger Wehrdienst ( FWD )</a:t>
            </a:r>
          </a:p>
          <a:p>
            <a:r>
              <a:rPr lang="de-DE" sz="1400" dirty="0" smtClean="0"/>
              <a:t>Europäischer Freiwilligendienst</a:t>
            </a:r>
          </a:p>
          <a:p>
            <a:r>
              <a:rPr lang="de-DE" sz="1400" dirty="0" smtClean="0"/>
              <a:t>Sozialer Dienst im Ausland</a:t>
            </a:r>
          </a:p>
          <a:p>
            <a:pPr marL="0" indent="0">
              <a:buNone/>
            </a:pPr>
            <a:endParaRPr lang="de-DE" sz="800" dirty="0"/>
          </a:p>
          <a:p>
            <a:pPr marL="0" indent="0" algn="ctr">
              <a:buNone/>
            </a:pPr>
            <a:r>
              <a:rPr lang="de-DE" sz="1600" b="1" dirty="0" smtClean="0"/>
              <a:t>Wege ins Ausland</a:t>
            </a:r>
          </a:p>
          <a:p>
            <a:pPr>
              <a:spcBef>
                <a:spcPts val="0"/>
              </a:spcBef>
            </a:pPr>
            <a:r>
              <a:rPr lang="de-DE" sz="1400" dirty="0" smtClean="0"/>
              <a:t>Au – Pair</a:t>
            </a:r>
          </a:p>
          <a:p>
            <a:r>
              <a:rPr lang="de-DE" sz="1400" dirty="0" smtClean="0"/>
              <a:t>Work </a:t>
            </a:r>
            <a:r>
              <a:rPr lang="de-DE" sz="1400" dirty="0" err="1" smtClean="0"/>
              <a:t>and</a:t>
            </a:r>
            <a:r>
              <a:rPr lang="de-DE" sz="1400" dirty="0" smtClean="0"/>
              <a:t> Travel</a:t>
            </a:r>
          </a:p>
          <a:p>
            <a:r>
              <a:rPr lang="de-DE" sz="1400" dirty="0" smtClean="0"/>
              <a:t>Sprachreisen</a:t>
            </a:r>
          </a:p>
          <a:p>
            <a:r>
              <a:rPr lang="de-DE" sz="1400" dirty="0" smtClean="0"/>
              <a:t>Etc.</a:t>
            </a:r>
          </a:p>
          <a:p>
            <a:pPr marL="0" indent="0" algn="ctr">
              <a:buNone/>
            </a:pPr>
            <a:r>
              <a:rPr lang="de-DE" sz="1400" dirty="0" smtClean="0"/>
              <a:t>www.rausvonzuhaus.de</a:t>
            </a:r>
          </a:p>
          <a:p>
            <a:endParaRPr lang="de-DE" sz="1600" b="1" dirty="0" smtClean="0"/>
          </a:p>
          <a:p>
            <a:pPr algn="ctr" eaLnBrk="1" hangingPunct="1">
              <a:buFont typeface="Arial Unicode MS"/>
              <a:buNone/>
            </a:pPr>
            <a:endParaRPr lang="de-DE" sz="2400" dirty="0" smtClean="0"/>
          </a:p>
        </p:txBody>
      </p:sp>
      <p:sp>
        <p:nvSpPr>
          <p:cNvPr id="1641485" name="Foliennummernplatzhalter 8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B14F88F7-3552-42BD-BD33-6E842C53BB65}" type="slidenum">
              <a:rPr lang="de-DE" sz="1000"/>
              <a:pPr algn="r" eaLnBrk="0" hangingPunct="0"/>
              <a:t>18</a:t>
            </a:fld>
            <a:endParaRPr lang="de-DE" sz="100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4618" t="8089" r="17335"/>
          <a:stretch/>
        </p:blipFill>
        <p:spPr>
          <a:xfrm>
            <a:off x="985421" y="1966913"/>
            <a:ext cx="3178206" cy="264059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82528" y="4954736"/>
            <a:ext cx="3178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„Freiwilligendienste“, 16.09.2020</a:t>
            </a:r>
          </a:p>
          <a:p>
            <a:pPr algn="ctr"/>
            <a:r>
              <a:rPr lang="de-DE" dirty="0"/>
              <a:t>„Wege ins Ausland“, 14.10.2020</a:t>
            </a:r>
          </a:p>
          <a:p>
            <a:pPr algn="ctr"/>
            <a:r>
              <a:rPr lang="de-DE" dirty="0" smtClean="0"/>
              <a:t>im </a:t>
            </a:r>
            <a:r>
              <a:rPr lang="de-DE" dirty="0" err="1" smtClean="0"/>
              <a:t>BiZ</a:t>
            </a:r>
            <a:r>
              <a:rPr lang="de-DE" dirty="0" smtClean="0"/>
              <a:t> Heilbronn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474" y="5850174"/>
            <a:ext cx="2524314" cy="5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96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27576" y="6462713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1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Agenda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/>
            <a:r>
              <a:rPr lang="de-DE" dirty="0" smtClean="0"/>
              <a:t>Orientierungs- und Informationsmöglichkeiten </a:t>
            </a:r>
          </a:p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/>
            <a:r>
              <a:rPr lang="de-DE" dirty="0" smtClean="0"/>
              <a:t>Ausbildungswege nach dem Abitur </a:t>
            </a:r>
          </a:p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/>
            <a:r>
              <a:rPr lang="de-DE" dirty="0" smtClean="0"/>
              <a:t>Zeitplan</a:t>
            </a:r>
          </a:p>
          <a:p>
            <a:pPr marL="0" indent="0" eaLnBrk="1" hangingPunct="1">
              <a:buNone/>
            </a:pPr>
            <a:endParaRPr lang="de-DE" dirty="0"/>
          </a:p>
          <a:p>
            <a:pPr eaLnBrk="1" hangingPunct="1"/>
            <a:r>
              <a:rPr lang="de-DE" dirty="0" smtClean="0"/>
              <a:t>Überbrückung</a:t>
            </a:r>
          </a:p>
          <a:p>
            <a:pPr eaLnBrk="1" hangingPunct="1"/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13418" y="6462713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2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Orientierungs- und Informationsmöglichkeiten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>
              <a:buFont typeface="Arial Unicode MS"/>
              <a:buNone/>
            </a:pPr>
            <a:endParaRPr lang="de-DE" sz="1000" dirty="0" smtClean="0"/>
          </a:p>
          <a:p>
            <a:pPr marL="0" indent="0" eaLnBrk="1" hangingPunct="1">
              <a:buNone/>
            </a:pPr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67" y="2441430"/>
            <a:ext cx="2440872" cy="263077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18145" y="2933889"/>
            <a:ext cx="440972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Wer bin ich eigentlich</a:t>
            </a:r>
          </a:p>
          <a:p>
            <a:endParaRPr lang="de-DE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und </a:t>
            </a:r>
          </a:p>
          <a:p>
            <a:endParaRPr lang="de-DE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was möchte ich gerne machen ?</a:t>
            </a:r>
          </a:p>
          <a:p>
            <a:endParaRPr lang="de-DE" dirty="0"/>
          </a:p>
        </p:txBody>
      </p:sp>
      <p:sp>
        <p:nvSpPr>
          <p:cNvPr id="4" name="Rechteck 3"/>
          <p:cNvSpPr/>
          <p:nvPr/>
        </p:nvSpPr>
        <p:spPr bwMode="auto">
          <a:xfrm>
            <a:off x="4220687" y="3320249"/>
            <a:ext cx="45719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04800" marR="0" indent="-3048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4220687" y="2760955"/>
            <a:ext cx="3556152" cy="18964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04800" marR="0" indent="-3048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4197827" y="2760955"/>
            <a:ext cx="3641156" cy="17284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04800" marR="0" indent="-304800" algn="l" defTabSz="91281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208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12D0488-CA10-4C64-B748-1D797B1EF763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26627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26630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F2351ED6-2287-494E-AD71-FBE1F04E8A81}" type="slidenum">
              <a:rPr lang="de-DE" sz="1000"/>
              <a:pPr algn="r" defTabSz="895350" eaLnBrk="0" hangingPunct="0"/>
              <a:t>3</a:t>
            </a:fld>
            <a:endParaRPr lang="de-DE" sz="1000"/>
          </a:p>
        </p:txBody>
      </p:sp>
      <p:sp>
        <p:nvSpPr>
          <p:cNvPr id="2663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Orientierungs- und Informationsmöglichkeiten</a:t>
            </a:r>
          </a:p>
        </p:txBody>
      </p:sp>
      <p:sp>
        <p:nvSpPr>
          <p:cNvPr id="26633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60107" y="2131641"/>
            <a:ext cx="7912100" cy="3967318"/>
          </a:xfrm>
        </p:spPr>
        <p:txBody>
          <a:bodyPr/>
          <a:lstStyle/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b="1" dirty="0" smtClean="0"/>
              <a:t>Studienorientierung B.-W.</a:t>
            </a:r>
            <a:r>
              <a:rPr lang="de-DE" altLang="de-DE" sz="1600" dirty="0" smtClean="0"/>
              <a:t>			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dirty="0" smtClean="0"/>
              <a:t>www.was-studiere-ich.de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endParaRPr lang="de-DE" altLang="de-DE" sz="2400" dirty="0" smtClean="0"/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b="1" dirty="0" smtClean="0"/>
              <a:t>Selbsterkundungstool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dirty="0" smtClean="0"/>
              <a:t>www.arbeitsagentur.de/bildung/was-passt-zu-mir</a:t>
            </a:r>
            <a:endParaRPr lang="de-DE" altLang="de-DE" sz="1600" dirty="0"/>
          </a:p>
          <a:p>
            <a:pPr>
              <a:lnSpc>
                <a:spcPct val="80000"/>
              </a:lnSpc>
              <a:buFont typeface="Arial Unicode MS"/>
              <a:buNone/>
            </a:pPr>
            <a:endParaRPr lang="de-DE" altLang="de-DE" sz="2400" dirty="0" smtClean="0"/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b="1" dirty="0" smtClean="0"/>
              <a:t>OSA – Portal zur Studienorientierung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dirty="0" smtClean="0"/>
              <a:t>www.osa-portal.de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endParaRPr lang="de-DE" altLang="de-DE" sz="2400" dirty="0" smtClean="0"/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b="1" dirty="0" smtClean="0"/>
              <a:t>Orientierungstest Lehramt</a:t>
            </a:r>
          </a:p>
          <a:p>
            <a:pPr>
              <a:lnSpc>
                <a:spcPct val="80000"/>
              </a:lnSpc>
              <a:buFont typeface="Arial Unicode MS"/>
              <a:buNone/>
            </a:pPr>
            <a:r>
              <a:rPr lang="de-DE" altLang="de-DE" sz="1600" dirty="0" smtClean="0"/>
              <a:t>www.bw-cct.de</a:t>
            </a:r>
          </a:p>
        </p:txBody>
      </p:sp>
      <p:sp>
        <p:nvSpPr>
          <p:cNvPr id="26639" name="Foliennummernplatzhalter 11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98C62059-B7C6-42BF-BCB4-979925C5D6A0}" type="slidenum">
              <a:rPr lang="de-DE" sz="1000"/>
              <a:pPr algn="r" eaLnBrk="0" hangingPunct="0"/>
              <a:t>3</a:t>
            </a:fld>
            <a:endParaRPr lang="de-DE" sz="100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4" name="Grafik 13"/>
          <p:cNvPicPr/>
          <p:nvPr/>
        </p:nvPicPr>
        <p:blipFill rotWithShape="1">
          <a:blip r:embed="rId4"/>
          <a:srcRect l="3142" t="9700" r="19643" b="7995"/>
          <a:stretch/>
        </p:blipFill>
        <p:spPr bwMode="auto">
          <a:xfrm>
            <a:off x="6874277" y="3967901"/>
            <a:ext cx="1597929" cy="980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/>
          <p:nvPr/>
        </p:nvPicPr>
        <p:blipFill rotWithShape="1">
          <a:blip r:embed="rId5"/>
          <a:srcRect l="17614" t="46149" r="50273" b="17921"/>
          <a:stretch/>
        </p:blipFill>
        <p:spPr bwMode="auto">
          <a:xfrm>
            <a:off x="6874278" y="2917805"/>
            <a:ext cx="1597929" cy="879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/>
          <p:cNvPicPr/>
          <p:nvPr/>
        </p:nvPicPr>
        <p:blipFill rotWithShape="1">
          <a:blip r:embed="rId6"/>
          <a:srcRect l="23340" t="27841" r="24253" b="24235"/>
          <a:stretch/>
        </p:blipFill>
        <p:spPr bwMode="auto">
          <a:xfrm>
            <a:off x="6890955" y="5118700"/>
            <a:ext cx="1597929" cy="836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/>
          <p:cNvPicPr/>
          <p:nvPr/>
        </p:nvPicPr>
        <p:blipFill rotWithShape="1">
          <a:blip r:embed="rId7"/>
          <a:srcRect l="23107" t="7344" r="55973" b="86213"/>
          <a:stretch/>
        </p:blipFill>
        <p:spPr bwMode="auto">
          <a:xfrm>
            <a:off x="5138868" y="2131641"/>
            <a:ext cx="3350016" cy="558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90005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186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FFF293F-EA82-4E97-8F66-E3D71008D8C3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1629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Informations- und Orientierungsangebote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87078" y="6459538"/>
            <a:ext cx="2592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Agentur für Arbeit Heilbronn, 02.10.2019</a:t>
            </a:r>
            <a:endParaRPr lang="de-DE" sz="1000" dirty="0"/>
          </a:p>
        </p:txBody>
      </p:sp>
      <p:pic>
        <p:nvPicPr>
          <p:cNvPr id="10" name="Bild 1" descr="Bildergebnis für abi.d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06" y="2861200"/>
            <a:ext cx="1591150" cy="47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/>
          <p:cNvPicPr/>
          <p:nvPr/>
        </p:nvPicPr>
        <p:blipFill rotWithShape="1">
          <a:blip r:embed="rId3"/>
          <a:srcRect l="40652" t="26133" r="41961" b="64161"/>
          <a:stretch/>
        </p:blipFill>
        <p:spPr bwMode="auto">
          <a:xfrm>
            <a:off x="5769206" y="3851369"/>
            <a:ext cx="1593220" cy="495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/>
          <p:cNvPicPr/>
          <p:nvPr/>
        </p:nvPicPr>
        <p:blipFill rotWithShape="1">
          <a:blip r:embed="rId4"/>
          <a:srcRect l="1932" t="22847" r="85049" b="70732"/>
          <a:stretch/>
        </p:blipFill>
        <p:spPr bwMode="auto">
          <a:xfrm>
            <a:off x="5769206" y="4669668"/>
            <a:ext cx="1699982" cy="490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/>
          <p:cNvPicPr/>
          <p:nvPr/>
        </p:nvPicPr>
        <p:blipFill rotWithShape="1">
          <a:blip r:embed="rId5"/>
          <a:srcRect l="1848" t="23295" r="84041" b="69089"/>
          <a:stretch/>
        </p:blipFill>
        <p:spPr bwMode="auto">
          <a:xfrm>
            <a:off x="5769206" y="5310183"/>
            <a:ext cx="1699982" cy="505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432615" y="5965456"/>
            <a:ext cx="5613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www.arbeitsagentur.de/bildung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7" name="Grafik 16"/>
          <p:cNvPicPr/>
          <p:nvPr/>
        </p:nvPicPr>
        <p:blipFill rotWithShape="1">
          <a:blip r:embed="rId7"/>
          <a:srcRect l="20834" t="14991" r="32043" b="69136"/>
          <a:stretch/>
        </p:blipFill>
        <p:spPr bwMode="auto">
          <a:xfrm>
            <a:off x="5768622" y="1910497"/>
            <a:ext cx="2731089" cy="627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/>
          <p:cNvPicPr/>
          <p:nvPr/>
        </p:nvPicPr>
        <p:blipFill rotWithShape="1">
          <a:blip r:embed="rId8"/>
          <a:srcRect l="25159" t="9406" r="24889" b="16103"/>
          <a:stretch/>
        </p:blipFill>
        <p:spPr bwMode="auto">
          <a:xfrm>
            <a:off x="649199" y="1910498"/>
            <a:ext cx="4622712" cy="3865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27576" y="6477000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5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Orientierungs- und Informationsmöglichkeiten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>
              <a:buFont typeface="Arial Unicode MS"/>
              <a:buNone/>
            </a:pPr>
            <a:endParaRPr lang="de-DE" sz="1000" dirty="0" smtClean="0"/>
          </a:p>
          <a:p>
            <a:pPr marL="0" indent="0" eaLnBrk="1" hangingPunct="1">
              <a:buNone/>
            </a:pPr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162083" y="2560638"/>
            <a:ext cx="272184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Informationen zu: </a:t>
            </a:r>
          </a:p>
          <a:p>
            <a:endParaRPr lang="de-DE" sz="1800" dirty="0"/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sz="1800" dirty="0" smtClean="0"/>
              <a:t>Studium</a:t>
            </a:r>
          </a:p>
          <a:p>
            <a:endParaRPr lang="de-DE" sz="1800" dirty="0" smtClean="0"/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sz="1800" dirty="0" smtClean="0"/>
              <a:t>Ausbildung</a:t>
            </a:r>
          </a:p>
          <a:p>
            <a:endParaRPr lang="de-DE" sz="1800" dirty="0" smtClean="0"/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de-DE" sz="1800" dirty="0" smtClean="0"/>
              <a:t>Beruf</a:t>
            </a:r>
          </a:p>
          <a:p>
            <a:endParaRPr lang="de-DE" sz="1800" dirty="0"/>
          </a:p>
          <a:p>
            <a:r>
              <a:rPr lang="de-DE" sz="1800" dirty="0" smtClean="0"/>
              <a:t>in Baden-Württemberg</a:t>
            </a:r>
          </a:p>
          <a:p>
            <a:endParaRPr lang="de-DE" dirty="0"/>
          </a:p>
        </p:txBody>
      </p:sp>
      <p:pic>
        <p:nvPicPr>
          <p:cNvPr id="10" name="Grafik 9"/>
          <p:cNvPicPr/>
          <p:nvPr/>
        </p:nvPicPr>
        <p:blipFill rotWithShape="1">
          <a:blip r:embed="rId4"/>
          <a:srcRect l="52043" t="11342" r="15046" b="3876"/>
          <a:stretch/>
        </p:blipFill>
        <p:spPr bwMode="auto">
          <a:xfrm>
            <a:off x="1736390" y="2246314"/>
            <a:ext cx="2252866" cy="3314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47044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58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EA91F9D-BF01-4333-8B1D-46920ABACACD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1632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Orientierungs- und Informationsmöglichkeiten</a:t>
            </a:r>
          </a:p>
        </p:txBody>
      </p:sp>
      <p:sp>
        <p:nvSpPr>
          <p:cNvPr id="1632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588195"/>
            <a:ext cx="8522102" cy="4679439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de-DE" sz="800" dirty="0"/>
          </a:p>
          <a:p>
            <a:pPr lvl="0">
              <a:lnSpc>
                <a:spcPct val="90000"/>
              </a:lnSpc>
            </a:pPr>
            <a:r>
              <a:rPr lang="de-DE" sz="1600" dirty="0" smtClean="0">
                <a:solidFill>
                  <a:srgbClr val="000000"/>
                </a:solidFill>
              </a:rPr>
              <a:t>26.10.2019</a:t>
            </a:r>
            <a:r>
              <a:rPr lang="de-DE" sz="1600" dirty="0">
                <a:solidFill>
                  <a:srgbClr val="000000"/>
                </a:solidFill>
              </a:rPr>
              <a:t>	</a:t>
            </a:r>
            <a:r>
              <a:rPr lang="de-DE" sz="1600" dirty="0" smtClean="0">
                <a:solidFill>
                  <a:srgbClr val="000000"/>
                </a:solidFill>
              </a:rPr>
              <a:t>	Infomesse der Hochschulregion Stuttgart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de-DE" sz="1600" dirty="0">
                <a:solidFill>
                  <a:srgbClr val="000000"/>
                </a:solidFill>
              </a:rPr>
              <a:t>	</a:t>
            </a:r>
            <a:r>
              <a:rPr lang="de-DE" sz="1600" dirty="0" smtClean="0">
                <a:solidFill>
                  <a:srgbClr val="000000"/>
                </a:solidFill>
              </a:rPr>
              <a:t>		</a:t>
            </a:r>
            <a:r>
              <a:rPr lang="de-DE" sz="1600" dirty="0" smtClean="0">
                <a:solidFill>
                  <a:srgbClr val="000000"/>
                </a:solidFill>
                <a:hlinkClick r:id="rId2"/>
              </a:rPr>
              <a:t>www.abiunddann-stuttgart.de</a:t>
            </a:r>
            <a:r>
              <a:rPr lang="de-DE" sz="1600" dirty="0" smtClean="0">
                <a:solidFill>
                  <a:srgbClr val="000000"/>
                </a:solidFill>
              </a:rPr>
              <a:t>, 11:00 – 16:00 Uhr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rgbClr val="000000"/>
                </a:solidFill>
              </a:rPr>
              <a:t>			</a:t>
            </a:r>
            <a:r>
              <a:rPr lang="de-DE" sz="1600" dirty="0" smtClean="0"/>
              <a:t>DHBW </a:t>
            </a:r>
            <a:r>
              <a:rPr lang="de-DE" sz="1600" dirty="0"/>
              <a:t>Stuttgart, Jägerstr. 58, 70174 Stuttgart</a:t>
            </a:r>
            <a:endParaRPr lang="de-DE" sz="1600" dirty="0">
              <a:solidFill>
                <a:srgbClr val="00000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de-DE" sz="1400" dirty="0" smtClean="0"/>
              <a:t>	</a:t>
            </a:r>
            <a:r>
              <a:rPr lang="de-DE" dirty="0" smtClean="0"/>
              <a:t>	</a:t>
            </a:r>
            <a:endParaRPr lang="de-DE" sz="1400" dirty="0" smtClean="0"/>
          </a:p>
          <a:p>
            <a:pPr>
              <a:lnSpc>
                <a:spcPct val="90000"/>
              </a:lnSpc>
            </a:pPr>
            <a:r>
              <a:rPr lang="de-DE" sz="1600" dirty="0" smtClean="0"/>
              <a:t>29</a:t>
            </a:r>
            <a:r>
              <a:rPr lang="de-DE" sz="1600" dirty="0"/>
              <a:t>. - </a:t>
            </a:r>
            <a:r>
              <a:rPr lang="de-DE" sz="1600" dirty="0" smtClean="0"/>
              <a:t>31.10.2019</a:t>
            </a:r>
            <a:r>
              <a:rPr lang="de-DE" sz="1600" dirty="0"/>
              <a:t>	</a:t>
            </a:r>
            <a:r>
              <a:rPr lang="de-DE" sz="1600" b="1" dirty="0"/>
              <a:t>Studieren probieren, Hochschule Heilbronn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			</a:t>
            </a:r>
            <a:r>
              <a:rPr lang="de-DE" sz="1600" dirty="0"/>
              <a:t>Anmeldung: </a:t>
            </a:r>
            <a:r>
              <a:rPr lang="de-DE" sz="1600" dirty="0" smtClean="0">
                <a:hlinkClick r:id="rId3"/>
              </a:rPr>
              <a:t>schnupperstudium@hs-heilbronn.de</a:t>
            </a:r>
            <a:endParaRPr lang="de-DE" sz="1600" dirty="0" smtClean="0"/>
          </a:p>
          <a:p>
            <a:pPr marL="0" indent="0">
              <a:spcBef>
                <a:spcPts val="0"/>
              </a:spcBef>
              <a:buNone/>
            </a:pPr>
            <a:endParaRPr lang="de-DE" sz="1400" dirty="0"/>
          </a:p>
          <a:p>
            <a:pPr>
              <a:lnSpc>
                <a:spcPct val="50000"/>
              </a:lnSpc>
            </a:pPr>
            <a:r>
              <a:rPr lang="de-DE" sz="1600" dirty="0" smtClean="0"/>
              <a:t>20.11.2019		</a:t>
            </a:r>
            <a:r>
              <a:rPr lang="de-DE" sz="1600" b="1" dirty="0" smtClean="0"/>
              <a:t>Studieninformationstag 2019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b="1" dirty="0"/>
              <a:t>	</a:t>
            </a:r>
            <a:r>
              <a:rPr lang="de-DE" b="1" dirty="0" smtClean="0"/>
              <a:t>		</a:t>
            </a:r>
            <a:r>
              <a:rPr lang="de-DE" sz="1600" dirty="0" smtClean="0">
                <a:hlinkClick r:id="rId4"/>
              </a:rPr>
              <a:t>www.studieninfotag.de</a:t>
            </a:r>
            <a:endParaRPr lang="de-DE" sz="1600" dirty="0" smtClean="0"/>
          </a:p>
          <a:p>
            <a:pPr marL="0" indent="0">
              <a:lnSpc>
                <a:spcPct val="90000"/>
              </a:lnSpc>
              <a:buNone/>
            </a:pPr>
            <a:endParaRPr lang="de-DE" sz="1400" dirty="0" smtClean="0"/>
          </a:p>
          <a:p>
            <a:pPr>
              <a:lnSpc>
                <a:spcPct val="90000"/>
              </a:lnSpc>
            </a:pPr>
            <a:r>
              <a:rPr lang="de-DE" sz="1600" dirty="0" smtClean="0"/>
              <a:t>01.02./ 02.02.2020</a:t>
            </a:r>
            <a:r>
              <a:rPr lang="de-DE" sz="1600" dirty="0"/>
              <a:t>	</a:t>
            </a:r>
            <a:r>
              <a:rPr lang="de-DE" sz="1600" b="1" dirty="0" err="1"/>
              <a:t>Horizon</a:t>
            </a:r>
            <a:r>
              <a:rPr lang="de-DE" sz="1600" b="1" dirty="0"/>
              <a:t> – Messe </a:t>
            </a:r>
            <a:r>
              <a:rPr lang="de-DE" sz="1600" b="1" dirty="0" smtClean="0"/>
              <a:t>2020, </a:t>
            </a:r>
            <a:r>
              <a:rPr lang="de-DE" sz="1600" b="1" dirty="0"/>
              <a:t>Stuttgart</a:t>
            </a:r>
          </a:p>
          <a:p>
            <a:pPr>
              <a:spcBef>
                <a:spcPts val="0"/>
              </a:spcBef>
              <a:buNone/>
            </a:pPr>
            <a:r>
              <a:rPr lang="de-DE" dirty="0"/>
              <a:t>				</a:t>
            </a:r>
            <a:r>
              <a:rPr lang="de-DE" sz="1600" dirty="0"/>
              <a:t>Hanns – Martin – Schleyer – Halle</a:t>
            </a:r>
          </a:p>
          <a:p>
            <a:pPr marL="338400">
              <a:lnSpc>
                <a:spcPct val="90000"/>
              </a:lnSpc>
              <a:spcBef>
                <a:spcPts val="0"/>
              </a:spcBef>
              <a:buNone/>
            </a:pPr>
            <a:r>
              <a:rPr lang="de-DE" sz="1600" dirty="0"/>
              <a:t>				10:00 – 16:00 Uhr/ Eintritt </a:t>
            </a:r>
            <a:r>
              <a:rPr lang="de-DE" sz="1600" dirty="0" smtClean="0"/>
              <a:t>frei</a:t>
            </a:r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sz="1400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de-DE" sz="1600" dirty="0" smtClean="0"/>
              <a:t>14. - 16.05.2020	</a:t>
            </a:r>
            <a:r>
              <a:rPr lang="de-DE" sz="1600" b="1" dirty="0" smtClean="0"/>
              <a:t>Bildungsmesse Heilbronn, </a:t>
            </a:r>
            <a:r>
              <a:rPr lang="de-DE" sz="1600" b="1" dirty="0" err="1" smtClean="0"/>
              <a:t>Redblue</a:t>
            </a:r>
            <a:r>
              <a:rPr lang="de-DE" sz="1600" b="1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b="1" dirty="0"/>
              <a:t>	</a:t>
            </a:r>
            <a:r>
              <a:rPr lang="de-DE" b="1" dirty="0" smtClean="0"/>
              <a:t>		</a:t>
            </a:r>
            <a:r>
              <a:rPr lang="de-DE" sz="1600" dirty="0" smtClean="0"/>
              <a:t>IHK Heilbronn – Franken</a:t>
            </a:r>
          </a:p>
          <a:p>
            <a:pPr marL="0" indent="0">
              <a:spcBef>
                <a:spcPts val="0"/>
              </a:spcBef>
              <a:buNone/>
            </a:pPr>
            <a:endParaRPr lang="de-DE" sz="1600" dirty="0"/>
          </a:p>
          <a:p>
            <a:pPr>
              <a:lnSpc>
                <a:spcPct val="90000"/>
              </a:lnSpc>
              <a:buFont typeface="Arial Unicode MS"/>
              <a:buNone/>
            </a:pPr>
            <a:r>
              <a:rPr lang="de-DE" dirty="0" smtClean="0"/>
              <a:t>	</a:t>
            </a:r>
          </a:p>
        </p:txBody>
      </p:sp>
      <p:sp>
        <p:nvSpPr>
          <p:cNvPr id="1632261" name="AutoShape 7" descr="Bildergebnis für Hochschule Heilbronn"/>
          <p:cNvSpPr>
            <a:spLocks noChangeAspect="1" noChangeArrowheads="1"/>
          </p:cNvSpPr>
          <p:nvPr/>
        </p:nvSpPr>
        <p:spPr bwMode="auto">
          <a:xfrm>
            <a:off x="149225" y="46038"/>
            <a:ext cx="14382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32262" name="AutoShape 9" descr="Bildergebnis für Hochschule Heilbronn"/>
          <p:cNvSpPr>
            <a:spLocks noChangeAspect="1" noChangeArrowheads="1"/>
          </p:cNvSpPr>
          <p:nvPr/>
        </p:nvSpPr>
        <p:spPr bwMode="auto">
          <a:xfrm>
            <a:off x="149225" y="46038"/>
            <a:ext cx="14382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32263" name="AutoShape 11" descr="data:image/jpeg;base64,/9j/4AAQSkZJRgABAQAAAQABAAD/2wCEAAkGBwgHBgkIBwgKCgkLDRYPDQwMDRsUFRAWIB0iIiAdHx8kKDQsJCYxJx8fLT0tMTU3Ojo6Iys/RD84QzQ5OjcBCgoKDQwNGg8PGjclHyU3Nzc3Nzc3Nzc3Nzc3Nzc3Nzc3Nzc3Nzc3Nzc3Nzc3Nzc3Nzc3Nzc3Nzc3Nzc3Nzc3N//AABEIAF0A4wMBEQACEQEDEQH/xAAcAAEAAQUBAQAAAAAAAAAAAAAAAgEDBAUGBwj/xABIEAABAwIEAgUGCAwFBQAAAAABAAIDBBEFEiExE1EGQWFxsQcUIjVzkRUWIzKBobLRFyQzNEJDUlNVcpLiVHSCoqOEk5TB8P/EABsBAQEAAwEBAQAAAAAAAAAAAAABAgMEBgUH/8QAMhEBAAIBAQYFAwMDBQEAAAAAAAECAxEEEiExUZEFExVBYRRx8CJSoSNCgTJTscHhFv/aAAwDAQACEQMRAD8A9xQEBAQEBAQeYYh6wqfav8SqjrehHquf/MH7DVFdEgINX0n9R1XcPtBB5475pVR6lS/m8Psx4BRV1AQcR019bR+xHiVUaigrZ6CpbPTus4bg7OHIoPQcKxKHEqUSwmzho9h3aVFZhQeZYp6yq/bP8VUdr0S9SRfzO8VFblAQEBAQEBAQEBAQEBAQeYYh6wqfav8AEqo2/R/HoMKo3wywyyOfIX3Za1rAdfcorZ/HCl/wtR/t+9BeoulFPV1cVOymma6R2UF1rD60GV0n9R1PcPEIPPTsqjr4eltLHExhpZ7taBu371FT+OFL/haj/b96DZYNjEeK8XhQyR8O189tb9yDm+mvraP2I8SqjV0OHzV0c5pxmfC0Oydbh2dqCOH10+HVTZ4DZw0c3qcORQegYZiMOJUwmhOuz2Hdh5FRXn2J+sqv2z/FVHa9EvUkX8zvFRW5QEBAQEBAQEBAQEBAQEHmGIesKn2rvEqo2eCYAcWpXz+dcLLIWZeHmvoDe9xzQbD4mH+If8H9yir9B0VNHWw1Pnofw3ZsvBtf6cyDY9J/UdV3D7QQeeE2CqOoi6IGSNj/AD8DM2/5D+5RU/iYf4h/wf3INtgWDHCTNeoEvFttHltb6Sg57pr62j9iPEqovdB/zqq9m3xUVldJcA4+asoWfK7yRj9LtHb4oOaw2vnw6pE0B7HNOzhyKqLNXKJ6qaZoIEjy4A9Vyg7nol6ki/md4qK3KAgICAgICAgICAgICAg8wxAj4QqdR+Vd4lVHW9BzfC5/8wfsNUV0SAg1XSf1HVdw+0EHnjiMp1CqPUqX83h/kHgFFXkBBw/TUgYtFr+pHiVUX+gxBqqqx/Vt8VFdgg5jpLgPFzVtEz5TeSNv6XaO1ByFxzVR33RE3wOK37TvFRW5QEBAQEBAQQ4rMmfM3J+1fT3oJhAQEBAQEFvgRHeJn9IQSYxrBZjWtHICyCSAgjJlLDntl682yC0WU4AOSKx0BsEF4C22yCqAgg6KN5u5jSeZbdAZGxmrGNbfkLIJoKIIcCH90z+kIJNaGCzQAOQFkEkBAQEBAQEHLGWp+KzGGlHC4LRxeINtNbINvJJU1OITU0M5gZC1pLmsBLi6/MHSwQY0eI1M0UFOHNbUyVEkDpQ3QZL3cBzNhp2oL9ZPPQQwOfUPmzVDWuPCBdlINxZo126ggt/CFRNJXikY9xjga6GOSMsJcb87HqCClHX5WzOmrJpHxxF7oJoRG8W6xoNPf3oMmgFXKyKpnqriRgcYWsGUXGgB3070GBTYvLLRYcbyceaSMSOdCQ0g72Nre5BlGtn80xaTOM1M+QR6bAMBH1lBdgqZX4gyFzvQNKJCLfpXsgxqmqn+FJacVM0TGsjLRFT8S5de9zY22CDPxP1ZVa/qH6/6Sg1M0tS6gw9slMGR8WCzxID1jqQXzVzvxWpp/OZo2xyMaxsdPnFi1p1dbTUlBWqrqiOPFC14Bp8nD0GlwCgycXqJKfDzLC8sdmYMwbmIBcAdOtBhQ19RwsQHGMnAiD43SRcN97Hdp6tBrbmgpR4lN8rIZX1UEdOZHuMWTI8WOXYX0v7u1BN1TW01LT101QJGyOZxIQwANDj+id9L9ZN0EJcUqYaqujkcBH6Tad9vmvazNY9+47iglPiVRT1NK5xzUxp2vnFtRc2zfQbXQZ+FzyTwyuldmInkaDa2gcQEGYgICAgICAgwvg2P4LGH8R/DDAzMLZtPosgrPQ8SoNRDPJBK5oa8sAIcBtcEHUc0EPgqDzZkLXyNdG8yNmBGcPN7uva1zc9XWgmaAvbHx6mWV0colBIaNR1aDZBV9CDNPMyaWN8zGsJZb0ct9RcdqCEWHATmaonkqH5DGM4AAad9AEFaWgdTFjWVc5hZ82J2UgDle17Dq1QUZhkTKOkpQ+TJTOa5h0ucu19EEKjCWzOny1M8UdRrNGzLZ2ljuLi4FkFyfD+JUCeKpmgeI+H8mGkWvfrBQRkw5zqmSojrJ4nyMa12QM1y3tuDzKDKnhE9NJA9xs9hYT16iyC1JQskp4YC9wbC5jgRa5y7ILTsOd5zNPFWVEXGcHOY0MIuAB1tvsEEpsNjmZVtMkg86tmIt6NhbTTsQUfhzpaZ0M1ZO8FzXBxDAW2N9LNt1daCIwth45mqJpZJo+EXuy3a3sAFkF1lBGyXO1zrOjEb2G1ngaAntsgsswlrRFG6pnfTwuDmQuy2FtgTa5AQSnwqCeGqikc+1S/O4i12mwGnuQTGHwiRrnFzg2DgZXWsW9qCWHUUeH0wp4XPcwOJBebnU3QZSAgICAgICAgICAgICCh7EHH1XlEwilqZqeSKrzxPcx1mC1wbc13V8Py2iJjTi+fbxLDW01nXgpB5Q8MqXllPR4hK4C5bHDmIH0FJ8PyV4zMd1r4jivOlYmf8JP8AKBh7I+I+gxJrM2TMYLDNe1r33v1KfQ3/AHR3WduxxGsxPYk8oOHRPySUOJMfe2V0Fje17Wvy1VjYMk8YmO5O3444aT2R/CJhen4niHpWt8jvcXHX1gGyen5esd09QxdJ7KHyjYUGlxpa8NFrkxCwvt19aen5esdz1HFprpPZD8JeDfuaz+gfer6bl+GHqmD5biLpPRyQxytjntJG2QeiNA5oI6+1ef2rxPDs2e+C8TM156Q+3g2W+fFXLXTSVw9IqYXvDUab+hstPrWD9tuzb9Bkn3hIY9CXZRTVeYC+Xh6rL1bHru7ltfsn0VtNd6O6h6QU4bnMFSG3tmLNL8ljPjGGK701tp9iNhvM6awO6QU7TldBUg8ixWfGMVZ0mluxGw3nlMKDpFSm1oqg5tBZm6xjxvBOmlbcfhfoMnWEnY9A0Eup6oAbkx7LO3i+OsazS0R9kjYbzytHdqsR6e4Xh1VHTTw1bpZGBzBGwG9yQOvfRdmHaaZscZKxwl1YfBdozVm8TGkfLH/CThOn4niOouPkNxe3Pnp3rb5sNvoO0fur3XD5QKAPkYcMxYPjbne00pu1vMi+g7VPNhh6Ll0id+vHhzQPlGwsMieaHE8kxtE7zfSQ8m66/QnmwvoefWY366xz48lB5SMJcWBtFiRMji1gEHziNwNdSr5kLPgO0RrravD5TZ5Q8OkgE8eHYo6Em3EFNdt723vbfRTzYSfA80W3ZvXX7oO8pOENYXuo8RDQLlxg0AvbnzFu9XzYZR4DtEzpFq91r8KWA/uq3/tj708yOjL/AOd2vrDulsfBEBAQEBBQoPDcYwDGZcXrpI8JrnsfUSOa5sDiCC46jReixZ8UY6xNo5PMZtmzTktMVnnJhWE43QVrah2C4i4Br2kNgcD6TS3lzIP0Jky4sldN6FwYs2K+9uS2NNBicMGGg4HiZkpLg2pSM1y/UO3BGfTTcXWi045m2l44/P50dFfMrWutJ1j4+6VBBiWHtEMWB4nMzjGTPLSHMLx5dN7Ht5JeceTjvxH+flcfmY/07lp+8fC404qYaBj+j+JF1G+nIeKd1yyKMtLdv2nEjvKmmPW39SOOvv1ld/JpX+nPDT26QwcRosXrMNpKU4HiTHUzWgEU7sr7NDSXC2+mh5Gy247YqXm2/HH5actcuSkV3J4fDV/F3G/4PXj/AKd33Ld9Rh/dDl+lz/sl6BhVJWU8NE6SgqSG0kTJGcM3/JgEd6/NfEqZo8Vy5aUm1Zn2jnEw99sNqfQ46TaImI9+urOqPPZ73oagF0dnfJnVxI19zQubNbacuv8ARtGsTHL34ce0Q6K+VX++OfX2/JUlFZJUslFDUhoDxlDCPnXsfrF1bztNs0X8q0R+rhp11/J/ha+VWk1349vfopFHUxshzUNTI+JwIJiIyjkCN99L7LHFGfHSsTitNq6e35r8dC045mdLxET8/n8EMVTT6Moal7eKH3kiuRYHbtTFXNh4VxWmNdeNfziXtjv/AHxHD2lJjapjIWDDqi0Niwhh3sc1+8n6llTzq1pXybfp5cPvr3S25M2nfjj+QxXU1e6FzDR1F3PD9IzbYi31rjtg2q2K1Zx21mYnlPSW6MmGLaxeOWnOHL9IMLxVvSTDa2HCq2eOnZE53ChJ+a8kjbdel8Px3rs1K2idf/X1Nk2nZp2bJitkiJtM85j3jRcE2Lmmihd0bxQiLh5HcB1xlmEjxtsQG25Edq692dNNGvc2bfm0Z68dffrXSO2srFMzGBUyTVGAYpH+OsrIxTUpbmLRbI7sP/s803Zbbzs25FaZq/6ZrOs9fePzolGcXEVBG7o5ibPNJY5Twqd1nuZmI7gC4Wt236rXSejCY2fevPn1/VExz5ROn/OnH+F+SoxYuhlZ0YxJs0HEfCOC8NbJIBnNxruXkd45Ju26MIx7PGtZz10nTXjHKOX/AFr/AJYRp8WbOXwdHsUjjdiMVbwxC6wDQS5o/wBR0U3Z6Ojf2eY/VmrM7k111j35T25o4rTYvX4THRDo/isbo3ue13AdZxMj3EO01sHacjfmrpPQ2fJs2LN5nnVnXhz+Ijh24/GnRoPixj38FxD/AMZ/3K8ej6fqGyf7te8Popb35qICAgICChQQZNHJm4bw7KbGxvZBO4QLhBCSWOL8o9rdL6n/AO5hBVkjH3yOBsbG3UgkCEEWSMewPYczSLgjrCCVwgqgICAgICAgICAgICAgICAgICAgIKFBrX0D5IY4RUMyRO9H5O5Fttb7oLcuGM4cj4nszOa4Xy2vfNub9o9yCZw0gelKzh2OZuQtGubax0HpfUgmaG7IGmcZ6e7gcgA3005aWQW3YYH5hJMw/seh83R1jvv6Q9yCpw0cRsr5GaSOkdZmUG5FuvQgDfv5oIuwo5S0TM9JjWOvFfNa29z2dVkGTS0roJc/GDxlsBlI6m9d+xBmBwN7EG2hsgEgHcIBIG5sgqEBAQEBAQEBAQEBAQEBAQEBAQc2Lw5cskjc8jL5HZTrmt7iD337EF2UvMTwZH2LS0gOIGof1e73II1b5AZIOI8tdHN85xOgDxY8+rXsQZFGTVV1XG5ztBldc5g5pc7Sx2FjbTkgwIrwxOmcc5yskI2uXPyn7DUF6Qk00bnue4uDm6vNh8lfZBnOjc6nYDLJYVOUXNyLSG2p120QYDZpY2ZGyyAR0wk0cRdoDfR7DvrvqguSSWjlmY6VgezMWtlPKK2v0nXfVAzullEcjnl92vzCRwteI6AX01vrfW6B5xI+d0TnuOR0ZuTe5cWa27LoNhgznSUQc973HNu910GegICAgICAgICAg//Z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32264" name="AutoShape 13" descr="data:image/jpeg;base64,/9j/4AAQSkZJRgABAQAAAQABAAD/2wCEAAkGBwgHBgkIBwgKCgkLDRYPDQwMDRsUFRAWIB0iIiAdHx8kKDQsJCYxJx8fLT0tMTU3Ojo6Iys/RD84QzQ5OjcBCgoKDQwNGg8PGjclHyU3Nzc3Nzc3Nzc3Nzc3Nzc3Nzc3Nzc3Nzc3Nzc3Nzc3Nzc3Nzc3Nzc3Nzc3Nzc3Nzc3N//AABEIAF0A4wMBEQACEQEDEQH/xAAcAAEAAQUBAQAAAAAAAAAAAAAAAgEDBAUGBwj/xABIEAABAwIEAgUGCAwFBQAAAAABAAIDBBEFEiExE1EGQWFxsQcUIjVzkRUWIzKBobLRFyQzNEJDUlNVcpLiVHSCoqOEk5TB8P/EABsBAQEAAwEBAQAAAAAAAAAAAAABAgMEBgUH/8QAMhEBAAIBAQYFAwMDBQEAAAAAAAECAxEEEiExUZEFExVBYRRx8CJSoSNCgTJTscHhFv/aAAwDAQACEQMRAD8A9xQEBAQEBAQeYYh6wqfav8SqjrehHquf/MH7DVFdEgINX0n9R1XcPtBB5475pVR6lS/m8Psx4BRV1AQcR019bR+xHiVUaigrZ6CpbPTus4bg7OHIoPQcKxKHEqUSwmzho9h3aVFZhQeZYp6yq/bP8VUdr0S9SRfzO8VFblAQEBAQEBAQEBAQEBAQeYYh6wqfav8AEqo2/R/HoMKo3wywyyOfIX3Za1rAdfcorZ/HCl/wtR/t+9BeoulFPV1cVOymma6R2UF1rD60GV0n9R1PcPEIPPTsqjr4eltLHExhpZ7taBu371FT+OFL/haj/b96DZYNjEeK8XhQyR8O189tb9yDm+mvraP2I8SqjV0OHzV0c5pxmfC0Oydbh2dqCOH10+HVTZ4DZw0c3qcORQegYZiMOJUwmhOuz2Hdh5FRXn2J+sqv2z/FVHa9EvUkX8zvFRW5QEBAQEBAQEBAQEBAQEHmGIesKn2rvEqo2eCYAcWpXz+dcLLIWZeHmvoDe9xzQbD4mH+If8H9yir9B0VNHWw1Pnofw3ZsvBtf6cyDY9J/UdV3D7QQeeE2CqOoi6IGSNj/AD8DM2/5D+5RU/iYf4h/wf3INtgWDHCTNeoEvFttHltb6Sg57pr62j9iPEqovdB/zqq9m3xUVldJcA4+asoWfK7yRj9LtHb4oOaw2vnw6pE0B7HNOzhyKqLNXKJ6qaZoIEjy4A9Vyg7nol6ki/md4qK3KAgICAgICAgICAgICAg8wxAj4QqdR+Vd4lVHW9BzfC5/8wfsNUV0SAg1XSf1HVdw+0EHnjiMp1CqPUqX83h/kHgFFXkBBw/TUgYtFr+pHiVUX+gxBqqqx/Vt8VFdgg5jpLgPFzVtEz5TeSNv6XaO1ByFxzVR33RE3wOK37TvFRW5QEBAQEBAQQ4rMmfM3J+1fT3oJhAQEBAQEFvgRHeJn9IQSYxrBZjWtHICyCSAgjJlLDntl682yC0WU4AOSKx0BsEF4C22yCqAgg6KN5u5jSeZbdAZGxmrGNbfkLIJoKIIcCH90z+kIJNaGCzQAOQFkEkBAQEBAQEHLGWp+KzGGlHC4LRxeINtNbINvJJU1OITU0M5gZC1pLmsBLi6/MHSwQY0eI1M0UFOHNbUyVEkDpQ3QZL3cBzNhp2oL9ZPPQQwOfUPmzVDWuPCBdlINxZo126ggt/CFRNJXikY9xjga6GOSMsJcb87HqCClHX5WzOmrJpHxxF7oJoRG8W6xoNPf3oMmgFXKyKpnqriRgcYWsGUXGgB3070GBTYvLLRYcbyceaSMSOdCQ0g72Nre5BlGtn80xaTOM1M+QR6bAMBH1lBdgqZX4gyFzvQNKJCLfpXsgxqmqn+FJacVM0TGsjLRFT8S5de9zY22CDPxP1ZVa/qH6/6Sg1M0tS6gw9slMGR8WCzxID1jqQXzVzvxWpp/OZo2xyMaxsdPnFi1p1dbTUlBWqrqiOPFC14Bp8nD0GlwCgycXqJKfDzLC8sdmYMwbmIBcAdOtBhQ19RwsQHGMnAiD43SRcN97Hdp6tBrbmgpR4lN8rIZX1UEdOZHuMWTI8WOXYX0v7u1BN1TW01LT101QJGyOZxIQwANDj+id9L9ZN0EJcUqYaqujkcBH6Tad9vmvazNY9+47iglPiVRT1NK5xzUxp2vnFtRc2zfQbXQZ+FzyTwyuldmInkaDa2gcQEGYgICAgICAgwvg2P4LGH8R/DDAzMLZtPosgrPQ8SoNRDPJBK5oa8sAIcBtcEHUc0EPgqDzZkLXyNdG8yNmBGcPN7uva1zc9XWgmaAvbHx6mWV0colBIaNR1aDZBV9CDNPMyaWN8zGsJZb0ct9RcdqCEWHATmaonkqH5DGM4AAad9AEFaWgdTFjWVc5hZ82J2UgDle17Dq1QUZhkTKOkpQ+TJTOa5h0ucu19EEKjCWzOny1M8UdRrNGzLZ2ljuLi4FkFyfD+JUCeKpmgeI+H8mGkWvfrBQRkw5zqmSojrJ4nyMa12QM1y3tuDzKDKnhE9NJA9xs9hYT16iyC1JQskp4YC9wbC5jgRa5y7ILTsOd5zNPFWVEXGcHOY0MIuAB1tvsEEpsNjmZVtMkg86tmIt6NhbTTsQUfhzpaZ0M1ZO8FzXBxDAW2N9LNt1daCIwth45mqJpZJo+EXuy3a3sAFkF1lBGyXO1zrOjEb2G1ngaAntsgsswlrRFG6pnfTwuDmQuy2FtgTa5AQSnwqCeGqikc+1S/O4i12mwGnuQTGHwiRrnFzg2DgZXWsW9qCWHUUeH0wp4XPcwOJBebnU3QZSAgICAgICAgICAgICCh7EHH1XlEwilqZqeSKrzxPcx1mC1wbc13V8Py2iJjTi+fbxLDW01nXgpB5Q8MqXllPR4hK4C5bHDmIH0FJ8PyV4zMd1r4jivOlYmf8JP8AKBh7I+I+gxJrM2TMYLDNe1r33v1KfQ3/AHR3WduxxGsxPYk8oOHRPySUOJMfe2V0Fje17Wvy1VjYMk8YmO5O3444aT2R/CJhen4niHpWt8jvcXHX1gGyen5esd09QxdJ7KHyjYUGlxpa8NFrkxCwvt19aen5esdz1HFprpPZD8JeDfuaz+gfer6bl+GHqmD5biLpPRyQxytjntJG2QeiNA5oI6+1ef2rxPDs2e+C8TM156Q+3g2W+fFXLXTSVw9IqYXvDUab+hstPrWD9tuzb9Bkn3hIY9CXZRTVeYC+Xh6rL1bHru7ltfsn0VtNd6O6h6QU4bnMFSG3tmLNL8ljPjGGK701tp9iNhvM6awO6QU7TldBUg8ixWfGMVZ0mluxGw3nlMKDpFSm1oqg5tBZm6xjxvBOmlbcfhfoMnWEnY9A0Eup6oAbkx7LO3i+OsazS0R9kjYbzytHdqsR6e4Xh1VHTTw1bpZGBzBGwG9yQOvfRdmHaaZscZKxwl1YfBdozVm8TGkfLH/CThOn4niOouPkNxe3Pnp3rb5sNvoO0fur3XD5QKAPkYcMxYPjbne00pu1vMi+g7VPNhh6Ll0id+vHhzQPlGwsMieaHE8kxtE7zfSQ8m66/QnmwvoefWY366xz48lB5SMJcWBtFiRMji1gEHziNwNdSr5kLPgO0RrravD5TZ5Q8OkgE8eHYo6Em3EFNdt723vbfRTzYSfA80W3ZvXX7oO8pOENYXuo8RDQLlxg0AvbnzFu9XzYZR4DtEzpFq91r8KWA/uq3/tj708yOjL/AOd2vrDulsfBEBAQEBBQoPDcYwDGZcXrpI8JrnsfUSOa5sDiCC46jReixZ8UY6xNo5PMZtmzTktMVnnJhWE43QVrah2C4i4Br2kNgcD6TS3lzIP0Jky4sldN6FwYs2K+9uS2NNBicMGGg4HiZkpLg2pSM1y/UO3BGfTTcXWi045m2l44/P50dFfMrWutJ1j4+6VBBiWHtEMWB4nMzjGTPLSHMLx5dN7Ht5JeceTjvxH+flcfmY/07lp+8fC404qYaBj+j+JF1G+nIeKd1yyKMtLdv2nEjvKmmPW39SOOvv1ld/JpX+nPDT26QwcRosXrMNpKU4HiTHUzWgEU7sr7NDSXC2+mh5Gy247YqXm2/HH5actcuSkV3J4fDV/F3G/4PXj/AKd33Ld9Rh/dDl+lz/sl6BhVJWU8NE6SgqSG0kTJGcM3/JgEd6/NfEqZo8Vy5aUm1Zn2jnEw99sNqfQ46TaImI9+urOqPPZ73oagF0dnfJnVxI19zQubNbacuv8ARtGsTHL34ce0Q6K+VX++OfX2/JUlFZJUslFDUhoDxlDCPnXsfrF1bztNs0X8q0R+rhp11/J/ha+VWk1349vfopFHUxshzUNTI+JwIJiIyjkCN99L7LHFGfHSsTitNq6e35r8dC045mdLxET8/n8EMVTT6Moal7eKH3kiuRYHbtTFXNh4VxWmNdeNfziXtjv/AHxHD2lJjapjIWDDqi0Niwhh3sc1+8n6llTzq1pXybfp5cPvr3S25M2nfjj+QxXU1e6FzDR1F3PD9IzbYi31rjtg2q2K1Zx21mYnlPSW6MmGLaxeOWnOHL9IMLxVvSTDa2HCq2eOnZE53ChJ+a8kjbdel8Px3rs1K2idf/X1Nk2nZp2bJitkiJtM85j3jRcE2Lmmihd0bxQiLh5HcB1xlmEjxtsQG25Edq692dNNGvc2bfm0Z68dffrXSO2srFMzGBUyTVGAYpH+OsrIxTUpbmLRbI7sP/s803Zbbzs25FaZq/6ZrOs9fePzolGcXEVBG7o5ibPNJY5Twqd1nuZmI7gC4Wt236rXSejCY2fevPn1/VExz5ROn/OnH+F+SoxYuhlZ0YxJs0HEfCOC8NbJIBnNxruXkd45Ju26MIx7PGtZz10nTXjHKOX/AFr/AJYRp8WbOXwdHsUjjdiMVbwxC6wDQS5o/wBR0U3Z6Ojf2eY/VmrM7k111j35T25o4rTYvX4THRDo/isbo3ue13AdZxMj3EO01sHacjfmrpPQ2fJs2LN5nnVnXhz+Ijh24/GnRoPixj38FxD/AMZ/3K8ej6fqGyf7te8Popb35qICAgICChQQZNHJm4bw7KbGxvZBO4QLhBCSWOL8o9rdL6n/AO5hBVkjH3yOBsbG3UgkCEEWSMewPYczSLgjrCCVwgqgICAgICAgICAgICAgICAgICAgIKFBrX0D5IY4RUMyRO9H5O5Fttb7oLcuGM4cj4nszOa4Xy2vfNub9o9yCZw0gelKzh2OZuQtGubax0HpfUgmaG7IGmcZ6e7gcgA3005aWQW3YYH5hJMw/seh83R1jvv6Q9yCpw0cRsr5GaSOkdZmUG5FuvQgDfv5oIuwo5S0TM9JjWOvFfNa29z2dVkGTS0roJc/GDxlsBlI6m9d+xBmBwN7EG2hsgEgHcIBIG5sgqEBAQEBAQEBAQEBAQEBAQEBAQc2Lw5cskjc8jL5HZTrmt7iD337EF2UvMTwZH2LS0gOIGof1e73II1b5AZIOI8tdHN85xOgDxY8+rXsQZFGTVV1XG5ztBldc5g5pc7Sx2FjbTkgwIrwxOmcc5yskI2uXPyn7DUF6Qk00bnue4uDm6vNh8lfZBnOjc6nYDLJYVOUXNyLSG2p120QYDZpY2ZGyyAR0wk0cRdoDfR7DvrvqguSSWjlmY6VgezMWtlPKK2v0nXfVAzullEcjnl92vzCRwteI6AX01vrfW6B5xI+d0TnuOR0ZuTe5cWa27LoNhgznSUQc973HNu910GegICAgICAgICAg//Z"/>
          <p:cNvSpPr>
            <a:spLocks noChangeAspect="1" noChangeArrowheads="1"/>
          </p:cNvSpPr>
          <p:nvPr/>
        </p:nvSpPr>
        <p:spPr bwMode="auto">
          <a:xfrm>
            <a:off x="4327525" y="3208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32265" name="AutoShape 15" descr="data:image/jpeg;base64,/9j/4AAQSkZJRgABAQAAAQABAAD/2wCEAAkGBwgHBgkIBwgKCgkLDRYPDQwMDRsUFRAWIB0iIiAdHx8kKDQsJCYxJx8fLT0tMTU3Ojo6Iys/RD84QzQ5OjcBCgoKDQwNGg8PGjclHyU3Nzc3Nzc3Nzc3Nzc3Nzc3Nzc3Nzc3Nzc3Nzc3Nzc3Nzc3Nzc3Nzc3Nzc3Nzc3Nzc3N//AABEIAF0A4wMBEQACEQEDEQH/xAAcAAEAAQUBAQAAAAAAAAAAAAAAAgEDBAUGBwj/xABIEAABAwIEAgUGCAwFBQAAAAABAAIDBBEFEiExE1EGQWFxsQcUIjVzkRUWIzKBobLRFyQzNEJDUlNVcpLiVHSCoqOEk5TB8P/EABsBAQEAAwEBAQAAAAAAAAAAAAABAgMEBgUH/8QAMhEBAAIBAQYFAwMDBQEAAAAAAAECAxEEEiExUZEFExVBYRRx8CJSoSNCgTJTscHhFv/aAAwDAQACEQMRAD8A9xQEBAQEBAQeYYh6wqfav8SqjrehHquf/MH7DVFdEgINX0n9R1XcPtBB5475pVR6lS/m8Psx4BRV1AQcR019bR+xHiVUaigrZ6CpbPTus4bg7OHIoPQcKxKHEqUSwmzho9h3aVFZhQeZYp6yq/bP8VUdr0S9SRfzO8VFblAQEBAQEBAQEBAQEBAQeYYh6wqfav8AEqo2/R/HoMKo3wywyyOfIX3Za1rAdfcorZ/HCl/wtR/t+9BeoulFPV1cVOymma6R2UF1rD60GV0n9R1PcPEIPPTsqjr4eltLHExhpZ7taBu371FT+OFL/haj/b96DZYNjEeK8XhQyR8O189tb9yDm+mvraP2I8SqjV0OHzV0c5pxmfC0Oydbh2dqCOH10+HVTZ4DZw0c3qcORQegYZiMOJUwmhOuz2Hdh5FRXn2J+sqv2z/FVHa9EvUkX8zvFRW5QEBAQEBAQEBAQEBAQEHmGIesKn2rvEqo2eCYAcWpXz+dcLLIWZeHmvoDe9xzQbD4mH+If8H9yir9B0VNHWw1Pnofw3ZsvBtf6cyDY9J/UdV3D7QQeeE2CqOoi6IGSNj/AD8DM2/5D+5RU/iYf4h/wf3INtgWDHCTNeoEvFttHltb6Sg57pr62j9iPEqovdB/zqq9m3xUVldJcA4+asoWfK7yRj9LtHb4oOaw2vnw6pE0B7HNOzhyKqLNXKJ6qaZoIEjy4A9Vyg7nol6ki/md4qK3KAgICAgICAgICAgICAg8wxAj4QqdR+Vd4lVHW9BzfC5/8wfsNUV0SAg1XSf1HVdw+0EHnjiMp1CqPUqX83h/kHgFFXkBBw/TUgYtFr+pHiVUX+gxBqqqx/Vt8VFdgg5jpLgPFzVtEz5TeSNv6XaO1ByFxzVR33RE3wOK37TvFRW5QEBAQEBAQQ4rMmfM3J+1fT3oJhAQEBAQEFvgRHeJn9IQSYxrBZjWtHICyCSAgjJlLDntl682yC0WU4AOSKx0BsEF4C22yCqAgg6KN5u5jSeZbdAZGxmrGNbfkLIJoKIIcCH90z+kIJNaGCzQAOQFkEkBAQEBAQEHLGWp+KzGGlHC4LRxeINtNbINvJJU1OITU0M5gZC1pLmsBLi6/MHSwQY0eI1M0UFOHNbUyVEkDpQ3QZL3cBzNhp2oL9ZPPQQwOfUPmzVDWuPCBdlINxZo126ggt/CFRNJXikY9xjga6GOSMsJcb87HqCClHX5WzOmrJpHxxF7oJoRG8W6xoNPf3oMmgFXKyKpnqriRgcYWsGUXGgB3070GBTYvLLRYcbyceaSMSOdCQ0g72Nre5BlGtn80xaTOM1M+QR6bAMBH1lBdgqZX4gyFzvQNKJCLfpXsgxqmqn+FJacVM0TGsjLRFT8S5de9zY22CDPxP1ZVa/qH6/6Sg1M0tS6gw9slMGR8WCzxID1jqQXzVzvxWpp/OZo2xyMaxsdPnFi1p1dbTUlBWqrqiOPFC14Bp8nD0GlwCgycXqJKfDzLC8sdmYMwbmIBcAdOtBhQ19RwsQHGMnAiD43SRcN97Hdp6tBrbmgpR4lN8rIZX1UEdOZHuMWTI8WOXYX0v7u1BN1TW01LT101QJGyOZxIQwANDj+id9L9ZN0EJcUqYaqujkcBH6Tad9vmvazNY9+47iglPiVRT1NK5xzUxp2vnFtRc2zfQbXQZ+FzyTwyuldmInkaDa2gcQEGYgICAgICAgwvg2P4LGH8R/DDAzMLZtPosgrPQ8SoNRDPJBK5oa8sAIcBtcEHUc0EPgqDzZkLXyNdG8yNmBGcPN7uva1zc9XWgmaAvbHx6mWV0colBIaNR1aDZBV9CDNPMyaWN8zGsJZb0ct9RcdqCEWHATmaonkqH5DGM4AAad9AEFaWgdTFjWVc5hZ82J2UgDle17Dq1QUZhkTKOkpQ+TJTOa5h0ucu19EEKjCWzOny1M8UdRrNGzLZ2ljuLi4FkFyfD+JUCeKpmgeI+H8mGkWvfrBQRkw5zqmSojrJ4nyMa12QM1y3tuDzKDKnhE9NJA9xs9hYT16iyC1JQskp4YC9wbC5jgRa5y7ILTsOd5zNPFWVEXGcHOY0MIuAB1tvsEEpsNjmZVtMkg86tmIt6NhbTTsQUfhzpaZ0M1ZO8FzXBxDAW2N9LNt1daCIwth45mqJpZJo+EXuy3a3sAFkF1lBGyXO1zrOjEb2G1ngaAntsgsswlrRFG6pnfTwuDmQuy2FtgTa5AQSnwqCeGqikc+1S/O4i12mwGnuQTGHwiRrnFzg2DgZXWsW9qCWHUUeH0wp4XPcwOJBebnU3QZSAgICAgICAgICAgICCh7EHH1XlEwilqZqeSKrzxPcx1mC1wbc13V8Py2iJjTi+fbxLDW01nXgpB5Q8MqXllPR4hK4C5bHDmIH0FJ8PyV4zMd1r4jivOlYmf8JP8AKBh7I+I+gxJrM2TMYLDNe1r33v1KfQ3/AHR3WduxxGsxPYk8oOHRPySUOJMfe2V0Fje17Wvy1VjYMk8YmO5O3444aT2R/CJhen4niHpWt8jvcXHX1gGyen5esd09QxdJ7KHyjYUGlxpa8NFrkxCwvt19aen5esdz1HFprpPZD8JeDfuaz+gfer6bl+GHqmD5biLpPRyQxytjntJG2QeiNA5oI6+1ef2rxPDs2e+C8TM156Q+3g2W+fFXLXTSVw9IqYXvDUab+hstPrWD9tuzb9Bkn3hIY9CXZRTVeYC+Xh6rL1bHru7ltfsn0VtNd6O6h6QU4bnMFSG3tmLNL8ljPjGGK701tp9iNhvM6awO6QU7TldBUg8ixWfGMVZ0mluxGw3nlMKDpFSm1oqg5tBZm6xjxvBOmlbcfhfoMnWEnY9A0Eup6oAbkx7LO3i+OsazS0R9kjYbzytHdqsR6e4Xh1VHTTw1bpZGBzBGwG9yQOvfRdmHaaZscZKxwl1YfBdozVm8TGkfLH/CThOn4niOouPkNxe3Pnp3rb5sNvoO0fur3XD5QKAPkYcMxYPjbne00pu1vMi+g7VPNhh6Ll0id+vHhzQPlGwsMieaHE8kxtE7zfSQ8m66/QnmwvoefWY366xz48lB5SMJcWBtFiRMji1gEHziNwNdSr5kLPgO0RrravD5TZ5Q8OkgE8eHYo6Em3EFNdt723vbfRTzYSfA80W3ZvXX7oO8pOENYXuo8RDQLlxg0AvbnzFu9XzYZR4DtEzpFq91r8KWA/uq3/tj708yOjL/AOd2vrDulsfBEBAQEBBQoPDcYwDGZcXrpI8JrnsfUSOa5sDiCC46jReixZ8UY6xNo5PMZtmzTktMVnnJhWE43QVrah2C4i4Br2kNgcD6TS3lzIP0Jky4sldN6FwYs2K+9uS2NNBicMGGg4HiZkpLg2pSM1y/UO3BGfTTcXWi045m2l44/P50dFfMrWutJ1j4+6VBBiWHtEMWB4nMzjGTPLSHMLx5dN7Ht5JeceTjvxH+flcfmY/07lp+8fC404qYaBj+j+JF1G+nIeKd1yyKMtLdv2nEjvKmmPW39SOOvv1ld/JpX+nPDT26QwcRosXrMNpKU4HiTHUzWgEU7sr7NDSXC2+mh5Gy247YqXm2/HH5actcuSkV3J4fDV/F3G/4PXj/AKd33Ld9Rh/dDl+lz/sl6BhVJWU8NE6SgqSG0kTJGcM3/JgEd6/NfEqZo8Vy5aUm1Zn2jnEw99sNqfQ46TaImI9+urOqPPZ73oagF0dnfJnVxI19zQubNbacuv8ARtGsTHL34ce0Q6K+VX++OfX2/JUlFZJUslFDUhoDxlDCPnXsfrF1bztNs0X8q0R+rhp11/J/ha+VWk1349vfopFHUxshzUNTI+JwIJiIyjkCN99L7LHFGfHSsTitNq6e35r8dC045mdLxET8/n8EMVTT6Moal7eKH3kiuRYHbtTFXNh4VxWmNdeNfziXtjv/AHxHD2lJjapjIWDDqi0Niwhh3sc1+8n6llTzq1pXybfp5cPvr3S25M2nfjj+QxXU1e6FzDR1F3PD9IzbYi31rjtg2q2K1Zx21mYnlPSW6MmGLaxeOWnOHL9IMLxVvSTDa2HCq2eOnZE53ChJ+a8kjbdel8Px3rs1K2idf/X1Nk2nZp2bJitkiJtM85j3jRcE2Lmmihd0bxQiLh5HcB1xlmEjxtsQG25Edq692dNNGvc2bfm0Z68dffrXSO2srFMzGBUyTVGAYpH+OsrIxTUpbmLRbI7sP/s803Zbbzs25FaZq/6ZrOs9fePzolGcXEVBG7o5ibPNJY5Twqd1nuZmI7gC4Wt236rXSejCY2fevPn1/VExz5ROn/OnH+F+SoxYuhlZ0YxJs0HEfCOC8NbJIBnNxruXkd45Ju26MIx7PGtZz10nTXjHKOX/AFr/AJYRp8WbOXwdHsUjjdiMVbwxC6wDQS5o/wBR0U3Z6Ojf2eY/VmrM7k111j35T25o4rTYvX4THRDo/isbo3ue13AdZxMj3EO01sHacjfmrpPQ2fJs2LN5nnVnXhz+Ijh24/GnRoPixj38FxD/AMZ/3K8ej6fqGyf7te8Popb35qICAgICChQQZNHJm4bw7KbGxvZBO4QLhBCSWOL8o9rdL6n/AO5hBVkjH3yOBsbG3UgkCEEWSMewPYczSLgjrCCVwgqgICAgICAgICAgICAgICAgICAgIKFBrX0D5IY4RUMyRO9H5O5Fttb7oLcuGM4cj4nszOa4Xy2vfNub9o9yCZw0gelKzh2OZuQtGubax0HpfUgmaG7IGmcZ6e7gcgA3005aWQW3YYH5hJMw/seh83R1jvv6Q9yCpw0cRsr5GaSOkdZmUG5FuvQgDfv5oIuwo5S0TM9JjWOvFfNa29z2dVkGTS0roJc/GDxlsBlI6m9d+xBmBwN7EG2hsgEgHcIBIG5sgqEBAQEBAQEBAQEBAQEBAQEBAQc2Lw5cskjc8jL5HZTrmt7iD337EF2UvMTwZH2LS0gOIGof1e73II1b5AZIOI8tdHN85xOgDxY8+rXsQZFGTVV1XG5ztBldc5g5pc7Sx2FjbTkgwIrwxOmcc5yskI2uXPyn7DUF6Qk00bnue4uDm6vNh8lfZBnOjc6nYDLJYVOUXNyLSG2p120QYDZpY2ZGyyAR0wk0cRdoDfR7DvrvqguSSWjlmY6VgezMWtlPKK2v0nXfVAzullEcjnl92vzCRwteI6AX01vrfW6B5xI+d0TnuOR0ZuTe5cWa27LoNhgznSUQc973HNu910GegICAgICAgICAg//Z"/>
          <p:cNvSpPr>
            <a:spLocks noChangeAspect="1" noChangeArrowheads="1"/>
          </p:cNvSpPr>
          <p:nvPr/>
        </p:nvSpPr>
        <p:spPr bwMode="auto">
          <a:xfrm>
            <a:off x="4327525" y="3208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798653" y="6459538"/>
            <a:ext cx="2882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Agentur für Arbeit Heilbronn, 02.10.2019</a:t>
            </a:r>
            <a:endParaRPr lang="de-DE" sz="10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522" name="Rectangle 11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2D48B87-1A2D-495E-861B-B3D1AB080423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1643523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643526" name="Foliennummernplatzhalter 4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defTabSz="895350" eaLnBrk="0" hangingPunct="0"/>
            <a:fld id="{5A3DFC9E-03CA-42CC-9975-7EEA306AA642}" type="slidenum">
              <a:rPr lang="de-DE" sz="1000"/>
              <a:pPr algn="r" defTabSz="895350" eaLnBrk="0" hangingPunct="0"/>
              <a:t>7</a:t>
            </a:fld>
            <a:endParaRPr lang="de-DE" sz="1000"/>
          </a:p>
        </p:txBody>
      </p:sp>
      <p:sp>
        <p:nvSpPr>
          <p:cNvPr id="164352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Orientierungs- und Informationsmöglichkeiten</a:t>
            </a:r>
          </a:p>
        </p:txBody>
      </p:sp>
      <p:sp>
        <p:nvSpPr>
          <p:cNvPr id="1643529" name="Rectangle 21"/>
          <p:cNvSpPr>
            <a:spLocks noGrp="1" noChangeArrowheads="1"/>
          </p:cNvSpPr>
          <p:nvPr>
            <p:ph type="body" idx="4294967295"/>
          </p:nvPr>
        </p:nvSpPr>
        <p:spPr>
          <a:xfrm>
            <a:off x="552450" y="1967802"/>
            <a:ext cx="8694964" cy="4054284"/>
          </a:xfrm>
        </p:spPr>
        <p:txBody>
          <a:bodyPr/>
          <a:lstStyle/>
          <a:p>
            <a:pPr eaLnBrk="1" hangingPunct="1"/>
            <a:r>
              <a:rPr lang="de-DE" b="1" dirty="0" smtClean="0"/>
              <a:t>Berufs- und Studienberatung</a:t>
            </a:r>
          </a:p>
          <a:p>
            <a:pPr eaLnBrk="1" hangingPunct="1">
              <a:buFont typeface="Arial Unicode MS"/>
              <a:buNone/>
            </a:pPr>
            <a:r>
              <a:rPr lang="de-DE" dirty="0" smtClean="0"/>
              <a:t>	Jürgen Haas		Dipl.–Ing. </a:t>
            </a:r>
            <a:r>
              <a:rPr lang="de-DE" dirty="0" err="1" smtClean="0"/>
              <a:t>agr</a:t>
            </a:r>
            <a:r>
              <a:rPr lang="de-DE" dirty="0" smtClean="0"/>
              <a:t>.</a:t>
            </a:r>
          </a:p>
          <a:p>
            <a:pPr eaLnBrk="1" hangingPunct="1">
              <a:buFont typeface="Arial Unicode MS"/>
              <a:buNone/>
            </a:pPr>
            <a:r>
              <a:rPr lang="de-DE" sz="1600" dirty="0" smtClean="0"/>
              <a:t>	</a:t>
            </a:r>
            <a:endParaRPr lang="de-DE" sz="1400" dirty="0" smtClean="0"/>
          </a:p>
          <a:p>
            <a:pPr eaLnBrk="1" hangingPunct="1"/>
            <a:r>
              <a:rPr lang="de-DE" b="1" dirty="0" smtClean="0"/>
              <a:t>Anmeldung Beratungsgespräche in der Agentur für Arbeit</a:t>
            </a:r>
          </a:p>
          <a:p>
            <a:pPr eaLnBrk="1" hangingPunct="1">
              <a:buNone/>
            </a:pPr>
            <a:r>
              <a:rPr lang="de-DE" b="1" dirty="0" smtClean="0"/>
              <a:t>	</a:t>
            </a:r>
            <a:r>
              <a:rPr lang="de-DE" dirty="0"/>
              <a:t>Telefon	0800 4 5555 00</a:t>
            </a:r>
          </a:p>
          <a:p>
            <a:pPr eaLnBrk="1" hangingPunct="1">
              <a:buNone/>
            </a:pPr>
            <a:r>
              <a:rPr lang="de-DE" dirty="0"/>
              <a:t>	E – Mail	</a:t>
            </a:r>
            <a:r>
              <a:rPr lang="de-DE" dirty="0">
                <a:hlinkClick r:id="rId3"/>
              </a:rPr>
              <a:t>heilbronn.berufsberatung@arbeitsagentur.de</a:t>
            </a:r>
            <a:endParaRPr lang="de-DE" dirty="0"/>
          </a:p>
          <a:p>
            <a:pPr eaLnBrk="1" hangingPunct="1"/>
            <a:endParaRPr lang="de-DE" b="1" dirty="0" smtClean="0"/>
          </a:p>
          <a:p>
            <a:pPr eaLnBrk="1" hangingPunct="1"/>
            <a:r>
              <a:rPr lang="de-DE" b="1" dirty="0" smtClean="0"/>
              <a:t>Angebote in der Schule</a:t>
            </a:r>
          </a:p>
          <a:p>
            <a:pPr eaLnBrk="1" hangingPunct="1">
              <a:buFont typeface="Arial Unicode MS"/>
              <a:buNone/>
            </a:pPr>
            <a:r>
              <a:rPr lang="de-DE" dirty="0" smtClean="0"/>
              <a:t>	Beratungen in der Schule für die Schülerinnen und Schüler der</a:t>
            </a:r>
          </a:p>
          <a:p>
            <a:pPr eaLnBrk="1" hangingPunct="1">
              <a:buFont typeface="Arial Unicode MS"/>
              <a:buNone/>
            </a:pPr>
            <a:r>
              <a:rPr lang="de-DE" dirty="0"/>
              <a:t>	</a:t>
            </a:r>
            <a:r>
              <a:rPr lang="de-DE" dirty="0" smtClean="0"/>
              <a:t>Jahrgangsstufe 1 und der Jahrgangsstufe 2  </a:t>
            </a:r>
          </a:p>
          <a:p>
            <a:pPr eaLnBrk="1" hangingPunct="1">
              <a:buFont typeface="Arial Unicode MS"/>
              <a:buNone/>
            </a:pPr>
            <a:r>
              <a:rPr lang="de-DE" sz="1600" dirty="0"/>
              <a:t>	</a:t>
            </a:r>
            <a:endParaRPr lang="de-DE" dirty="0" smtClean="0"/>
          </a:p>
        </p:txBody>
      </p:sp>
      <p:sp>
        <p:nvSpPr>
          <p:cNvPr id="1643532" name="Foliennummernplatzhalter 7"/>
          <p:cNvSpPr txBox="1">
            <a:spLocks noGrp="1"/>
          </p:cNvSpPr>
          <p:nvPr/>
        </p:nvSpPr>
        <p:spPr bwMode="auto">
          <a:xfrm>
            <a:off x="7469188" y="6459538"/>
            <a:ext cx="13144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algn="r" eaLnBrk="0" hangingPunct="0"/>
            <a:fld id="{659759C5-799A-42C5-B04B-779F14532B67}" type="slidenum">
              <a:rPr lang="de-DE" sz="1000"/>
              <a:pPr algn="r" eaLnBrk="0" hangingPunct="0"/>
              <a:t>7</a:t>
            </a:fld>
            <a:endParaRPr lang="de-DE" sz="100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430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469188" y="6477000"/>
            <a:ext cx="1314450" cy="168275"/>
          </a:xfrm>
          <a:noFill/>
        </p:spPr>
        <p:txBody>
          <a:bodyPr/>
          <a:lstStyle/>
          <a:p>
            <a:fld id="{24946C64-6869-4DFF-846C-6782AE1E1591}" type="slidenum">
              <a:rPr lang="de-DE" smtClean="0"/>
              <a:pPr/>
              <a:t>8</a:t>
            </a:fld>
            <a:endParaRPr lang="de-DE" dirty="0" smtClean="0"/>
          </a:p>
        </p:txBody>
      </p:sp>
      <p:sp>
        <p:nvSpPr>
          <p:cNvPr id="18436" name="Rectangle 5"/>
          <p:cNvSpPr txBox="1">
            <a:spLocks noGrp="1" noChangeArrowheads="1"/>
          </p:cNvSpPr>
          <p:nvPr/>
        </p:nvSpPr>
        <p:spPr bwMode="auto">
          <a:xfrm>
            <a:off x="690563" y="6456363"/>
            <a:ext cx="4413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01" tIns="44802" rIns="89601" bIns="44802"/>
          <a:lstStyle/>
          <a:p>
            <a:pPr eaLnBrk="0" hangingPunct="0"/>
            <a:r>
              <a:rPr lang="de-DE" sz="1000" dirty="0"/>
              <a:t>Agentur für Arbeit Heilbronn, </a:t>
            </a:r>
            <a:r>
              <a:rPr lang="de-DE" sz="1000" dirty="0" smtClean="0"/>
              <a:t>02.10.2019</a:t>
            </a:r>
            <a:endParaRPr lang="de-DE" sz="1000" dirty="0"/>
          </a:p>
        </p:txBody>
      </p:sp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de-DE" dirty="0" smtClean="0"/>
              <a:t>Ausbildungswege nach dem Abitur</a:t>
            </a:r>
          </a:p>
        </p:txBody>
      </p:sp>
      <p:sp>
        <p:nvSpPr>
          <p:cNvPr id="1844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63563" y="2024063"/>
            <a:ext cx="7912100" cy="3536950"/>
          </a:xfrm>
        </p:spPr>
        <p:txBody>
          <a:bodyPr/>
          <a:lstStyle/>
          <a:p>
            <a:pPr eaLnBrk="1" hangingPunct="1">
              <a:buFont typeface="Arial Unicode MS"/>
              <a:buNone/>
            </a:pPr>
            <a:endParaRPr lang="de-DE" dirty="0" smtClean="0"/>
          </a:p>
          <a:p>
            <a:pPr eaLnBrk="1" hangingPunct="1">
              <a:buFont typeface="Arial Unicode MS"/>
              <a:buNone/>
            </a:pPr>
            <a:endParaRPr lang="de-DE" sz="1000" dirty="0" smtClean="0"/>
          </a:p>
          <a:p>
            <a:pPr marL="0" indent="0" eaLnBrk="1" hangingPunct="1">
              <a:buNone/>
            </a:pPr>
            <a:endParaRPr lang="de-DE" sz="1400" dirty="0" smtClean="0"/>
          </a:p>
        </p:txBody>
      </p:sp>
      <p:sp>
        <p:nvSpPr>
          <p:cNvPr id="18442" name="Text Box 22"/>
          <p:cNvSpPr txBox="1">
            <a:spLocks noChangeArrowheads="1"/>
          </p:cNvSpPr>
          <p:nvPr/>
        </p:nvSpPr>
        <p:spPr bwMode="auto">
          <a:xfrm>
            <a:off x="869950" y="5489575"/>
            <a:ext cx="34036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 defTabSz="912813" eaLnBrk="0" hangingPunct="0">
              <a:spcBef>
                <a:spcPct val="20000"/>
              </a:spcBef>
              <a:buClr>
                <a:schemeClr val="accent1"/>
              </a:buClr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7" y="0"/>
            <a:ext cx="1457356" cy="1023938"/>
          </a:xfrm>
          <a:prstGeom prst="rect">
            <a:avLst/>
          </a:prstGeom>
        </p:spPr>
      </p:pic>
      <p:pic>
        <p:nvPicPr>
          <p:cNvPr id="10" name="Bild 1" descr="Quellbild anzei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r="9879" b="7960"/>
          <a:stretch/>
        </p:blipFill>
        <p:spPr bwMode="auto">
          <a:xfrm>
            <a:off x="869950" y="2423369"/>
            <a:ext cx="3960219" cy="2738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27601" y="3330872"/>
            <a:ext cx="269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Wie kann ich mein Ziel </a:t>
            </a:r>
          </a:p>
          <a:p>
            <a:endParaRPr lang="de-DE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r>
              <a:rPr lang="de-DE" sz="18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erreichen ?</a:t>
            </a:r>
            <a:endParaRPr lang="de-DE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99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D1D3D4"/>
      </a:lt2>
      <a:accent1>
        <a:srgbClr val="FF0000"/>
      </a:accent1>
      <a:accent2>
        <a:srgbClr val="8D171A"/>
      </a:accent2>
      <a:accent3>
        <a:srgbClr val="FFFFFF"/>
      </a:accent3>
      <a:accent4>
        <a:srgbClr val="000000"/>
      </a:accent4>
      <a:accent5>
        <a:srgbClr val="FFAAAA"/>
      </a:accent5>
      <a:accent6>
        <a:srgbClr val="7F1416"/>
      </a:accent6>
      <a:hlink>
        <a:srgbClr val="C60000"/>
      </a:hlink>
      <a:folHlink>
        <a:srgbClr val="E6686B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04800" marR="0" indent="-304800" algn="l" defTabSz="912813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04800" marR="0" indent="-304800" algn="l" defTabSz="912813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D1D3D4"/>
        </a:lt2>
        <a:accent1>
          <a:srgbClr val="FF0000"/>
        </a:accent1>
        <a:accent2>
          <a:srgbClr val="8D171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7F1416"/>
        </a:accent6>
        <a:hlink>
          <a:srgbClr val="C60000"/>
        </a:hlink>
        <a:folHlink>
          <a:srgbClr val="E668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BA_Reform_NeuesCD_Vollversion_Final</Template>
  <TotalTime>0</TotalTime>
  <Words>430</Words>
  <Application>Microsoft Office PowerPoint</Application>
  <PresentationFormat>Benutzerdefiniert</PresentationFormat>
  <Paragraphs>279</Paragraphs>
  <Slides>19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 Unicode MS</vt:lpstr>
      <vt:lpstr>Arial</vt:lpstr>
      <vt:lpstr>Courier New</vt:lpstr>
      <vt:lpstr>Times New Roman</vt:lpstr>
      <vt:lpstr>1_Benutzerdefiniertes Design</vt:lpstr>
      <vt:lpstr>Zabergäu – Gymnasium Brackenheim</vt:lpstr>
      <vt:lpstr>Agenda</vt:lpstr>
      <vt:lpstr>Orientierungs- und Informationsmöglichkeiten</vt:lpstr>
      <vt:lpstr>Orientierungs- und Informationsmöglichkeiten</vt:lpstr>
      <vt:lpstr>Informations- und Orientierungsangebote</vt:lpstr>
      <vt:lpstr>Orientierungs- und Informationsmöglichkeiten</vt:lpstr>
      <vt:lpstr>Orientierungs- und Informationsmöglichkeiten</vt:lpstr>
      <vt:lpstr>Orientierungs- und Informationsmöglichkeiten</vt:lpstr>
      <vt:lpstr>Ausbildungswege nach dem Abitur</vt:lpstr>
      <vt:lpstr>Ausbildungswege nach dem Abitur</vt:lpstr>
      <vt:lpstr>Ausbildungswege – Technische Universität München</vt:lpstr>
      <vt:lpstr>Ausbildungswege - Hochschule Heilbronn</vt:lpstr>
      <vt:lpstr>Ausbildungswege - Hochschule Heilbronn</vt:lpstr>
      <vt:lpstr>Ausbildungswege – Duale Hochschule Heilbronn</vt:lpstr>
      <vt:lpstr>Zeitplan</vt:lpstr>
      <vt:lpstr>Zeitplan</vt:lpstr>
      <vt:lpstr>Zeitplan</vt:lpstr>
      <vt:lpstr>Überbrückung</vt:lpstr>
      <vt:lpstr>Überbrückung</vt:lpstr>
    </vt:vector>
  </TitlesOfParts>
  <Manager>Firm I&amp;T</Manager>
  <Company>McKinsey &amp;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Kerninhalte der Reform_x000b_BA – Die Agentur</dc:title>
  <dc:creator>Melanie Greye</dc:creator>
  <cp:keywords>V5</cp:keywords>
  <dc:description>A4 version</dc:description>
  <cp:lastModifiedBy>Jürgen Haas</cp:lastModifiedBy>
  <cp:revision>1285</cp:revision>
  <cp:lastPrinted>2019-09-19T07:30:15Z</cp:lastPrinted>
  <dcterms:created xsi:type="dcterms:W3CDTF">2003-08-18T12:52:20Z</dcterms:created>
  <dcterms:modified xsi:type="dcterms:W3CDTF">2019-10-15T07:48:12Z</dcterms:modified>
  <cp:category>POT - U_Template 2000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iversal Objects">
    <vt:bool>true</vt:bool>
  </property>
  <property fmtid="{D5CDD505-2E9C-101B-9397-08002B2CF9AE}" pid="3" name="McKPaperSize">
    <vt:lpwstr>A4</vt:lpwstr>
  </property>
  <property fmtid="{D5CDD505-2E9C-101B-9397-08002B2CF9AE}" pid="4" name="NotesPageLayout">
    <vt:lpwstr>Message</vt:lpwstr>
  </property>
  <property fmtid="{D5CDD505-2E9C-101B-9397-08002B2CF9AE}" pid="5" name="Event">
    <vt:lpwstr>Dokument</vt:lpwstr>
  </property>
  <property fmtid="{D5CDD505-2E9C-101B-9397-08002B2CF9AE}" pid="6" name="Delivery Date">
    <vt:lpwstr>Date</vt:lpwstr>
  </property>
  <property fmtid="{D5CDD505-2E9C-101B-9397-08002B2CF9AE}" pid="7" name="DocID">
    <vt:lpwstr>031212MVA2_022126_003_k</vt:lpwstr>
  </property>
  <property fmtid="{D5CDD505-2E9C-101B-9397-08002B2CF9AE}" pid="8" name="DocIDinTitle">
    <vt:bool>false</vt:bool>
  </property>
  <property fmtid="{D5CDD505-2E9C-101B-9397-08002B2CF9AE}" pid="9" name="DocIDinSlide">
    <vt:bool>true</vt:bool>
  </property>
  <property fmtid="{D5CDD505-2E9C-101B-9397-08002B2CF9AE}" pid="10" name="DocIDPosition">
    <vt:i4>0</vt:i4>
  </property>
</Properties>
</file>